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3" r:id="rId4"/>
    <p:sldMasterId id="214748368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embeddedFontLst>
    <p:embeddedFont>
      <p:font typeface="Proxima Nova"/>
      <p:regular r:id="rId16"/>
      <p:bold r:id="rId17"/>
      <p:italic r:id="rId18"/>
      <p:boldItalic r:id="rId19"/>
    </p:embeddedFont>
    <p:embeddedFont>
      <p:font typeface="Proxima Nova Extrabold"/>
      <p:bold r:id="rId20"/>
    </p:embeddedFont>
    <p:embeddedFont>
      <p:font typeface="Proxima Nova Semibold"/>
      <p:regular r:id="rId21"/>
      <p:bold r:id="rId22"/>
      <p:boldItalic r:id="rId23"/>
    </p:embeddedFont>
    <p:embeddedFont>
      <p:font typeface="Helvetica Neue Light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Extrabold-bold.fntdata"/><Relationship Id="rId22" Type="http://schemas.openxmlformats.org/officeDocument/2006/relationships/font" Target="fonts/ProximaNovaSemibold-bold.fntdata"/><Relationship Id="rId21" Type="http://schemas.openxmlformats.org/officeDocument/2006/relationships/font" Target="fonts/ProximaNovaSemibold-regular.fntdata"/><Relationship Id="rId24" Type="http://schemas.openxmlformats.org/officeDocument/2006/relationships/font" Target="fonts/HelveticaNeueLight-regular.fntdata"/><Relationship Id="rId23" Type="http://schemas.openxmlformats.org/officeDocument/2006/relationships/font" Target="fonts/ProximaNovaSemibold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HelveticaNeueLight-italic.fntdata"/><Relationship Id="rId25" Type="http://schemas.openxmlformats.org/officeDocument/2006/relationships/font" Target="fonts/HelveticaNeueLight-bold.fntdata"/><Relationship Id="rId27" Type="http://schemas.openxmlformats.org/officeDocument/2006/relationships/font" Target="fonts/HelveticaNeueLight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ProximaNova-bold.fntdata"/><Relationship Id="rId16" Type="http://schemas.openxmlformats.org/officeDocument/2006/relationships/font" Target="fonts/ProximaNova-regular.fntdata"/><Relationship Id="rId19" Type="http://schemas.openxmlformats.org/officeDocument/2006/relationships/font" Target="fonts/ProximaNova-boldItalic.fntdata"/><Relationship Id="rId18" Type="http://schemas.openxmlformats.org/officeDocument/2006/relationships/font" Target="fonts/ProximaNova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45f856198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145f856198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145f856198_0_3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145f856198_0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f3aeb4c7a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f3aeb4c7a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f3aeb4c7a3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f3aeb4c7a3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f3aeb4c7a3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f3aeb4c7a3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19149b6bb1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19149b6bb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f3aeb4c7a3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f3aeb4c7a3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19884786d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119884786d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119a25197ac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119a25197a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1.png"/><Relationship Id="rId3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17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6.png"/><Relationship Id="rId4" Type="http://schemas.openxmlformats.org/officeDocument/2006/relationships/image" Target="../media/image18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6.png"/><Relationship Id="rId4" Type="http://schemas.openxmlformats.org/officeDocument/2006/relationships/image" Target="../media/image18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6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5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SLIDE (WHITE)" showMasterSp="0">
  <p:cSld name="TITLE_AND_BODY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4484637" y="4905375"/>
            <a:ext cx="170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normAutofit lnSpcReduction="20000"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4"/>
          <p:cNvSpPr txBox="1"/>
          <p:nvPr>
            <p:ph type="title"/>
          </p:nvPr>
        </p:nvSpPr>
        <p:spPr>
          <a:xfrm>
            <a:off x="413522" y="815691"/>
            <a:ext cx="6164700" cy="74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415603" y="1646653"/>
            <a:ext cx="6164700" cy="288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  <a:defRPr>
                <a:solidFill>
                  <a:srgbClr val="222222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  <a:defRPr>
                <a:solidFill>
                  <a:srgbClr val="222222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9pPr>
          </a:lstStyle>
          <a:p/>
        </p:txBody>
      </p:sp>
      <p:pic>
        <p:nvPicPr>
          <p:cNvPr descr="Parent Zone Logo (No strapline) RGB.png"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75" y="4833938"/>
            <a:ext cx="825042" cy="14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Dark Purple)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6" name="Google Shape;66;p16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F27F6"/>
              </a:buClr>
              <a:buSzPts val="1800"/>
              <a:buFont typeface="Proxima Nova"/>
              <a:buNone/>
              <a:defRPr b="1">
                <a:solidFill>
                  <a:srgbClr val="8F27F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8" name="Google Shape;6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625"/>
            <a:ext cx="1882975" cy="30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Purple)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71" name="Google Shape;71;p17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None/>
              <a:defRPr b="1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2" name="Google Shape;72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3" name="Google Shape;7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166"/>
            <a:ext cx="1882975" cy="30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1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 Semibold"/>
              <a:buNone/>
              <a:defRPr sz="3000">
                <a:solidFill>
                  <a:schemeClr val="lt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8" name="Google Shape;7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2" name="Google Shape;82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3" name="Google Shape;8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1">
  <p:cSld name="TITLE_AND_BODY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37155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20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0" name="Google Shape;9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2">
  <p:cSld name="TITLE_AND_BODY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F27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1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5" name="Google Shape;95;p21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7" name="Google Shape;9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3">
  <p:cSld name="TITLE_AND_BODY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7C00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2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2" name="Google Shape;102;p22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3" name="Google Shape;10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4" name="Google Shape;10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4">
  <p:cSld name="TITLE_AND_BODY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E10E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7" name="Google Shape;10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9" name="Google Shape;109;p2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0" name="Google Shape;11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1" name="Google Shape;11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5">
  <p:cSld name="TITLE_AND_BODY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1A43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4" name="Google Shape;11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4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6" name="Google Shape;116;p24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7" name="Google Shape;11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8" name="Google Shape;11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6">
  <p:cSld name="TITLE_AND_BODY_1_2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5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0F2B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1" name="Google Shape;12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5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A4332"/>
              </a:buClr>
              <a:buSzPts val="3000"/>
              <a:buFont typeface="Proxima Nova"/>
              <a:buNone/>
              <a:defRPr b="1" sz="3000">
                <a:solidFill>
                  <a:srgbClr val="1A433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3" name="Google Shape;123;p25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4" name="Google Shape;124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25" name="Google Shape;12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7">
  <p:cSld name="TITLE_AND_BODY_1_2_1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6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F7D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8" name="Google Shape;12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6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1" name="Google Shape;13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2" name="Google Shape;13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1">
  <p:cSld name="TITLE_AND_BODY_1_2_1_1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7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7" name="Google Shape;137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8" name="Google Shape;13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1">
  <p:cSld name="TITLE_AND_BODY_1_2_1_1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8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2" name="Google Shape;142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3" name="Google Shape;14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2">
  <p:cSld name="TITLE_AND_BODY_1_2_1_1_1_2_1_3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9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7" name="Google Shape;147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8" name="Google Shape;148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3">
  <p:cSld name="TITLE_AND_BODY_1_2_1_1_1_2_1_3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30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4800"/>
              <a:buFont typeface="Proxima Nova Extrabold"/>
              <a:buNone/>
              <a:defRPr sz="4800">
                <a:solidFill>
                  <a:srgbClr val="37155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2" name="Google Shape;152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3" name="Google Shape;153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2">
  <p:cSld name="TITLE_AND_BODY_1_2_1_1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31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7" name="Google Shape;157;p31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58" name="Google Shape;158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9" name="Google Shape;159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3">
  <p:cSld name="TITLE_AND_BODY_1_2_1_1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32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9pPr>
          </a:lstStyle>
          <a:p/>
        </p:txBody>
      </p:sp>
      <p:sp>
        <p:nvSpPr>
          <p:cNvPr id="163" name="Google Shape;163;p32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64" name="Google Shape;164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65" name="Google Shape;165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8">
  <p:cSld name="TITLE_AND_BODY_1_2_1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6CFE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8" name="Google Shape;16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3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0" name="Google Shape;170;p3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71" name="Google Shape;171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72" name="Google Shape;17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1">
  <p:cSld name="CUSTOM_4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2">
  <p:cSld name="CUSTOM_4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3">
  <p:cSld name="CUSTOM_4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23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32.xml"/><Relationship Id="rId6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2" name="Google Shape;6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youtube.com/watch?v=gGmQldITyNw" TargetMode="External"/><Relationship Id="rId4" Type="http://schemas.openxmlformats.org/officeDocument/2006/relationships/hyperlink" Target="https://www.youtube.com/watch?v=gGmQldITyNw" TargetMode="External"/><Relationship Id="rId5" Type="http://schemas.openxmlformats.org/officeDocument/2006/relationships/hyperlink" Target="https://www.youtube.com/watch?v=gGmQldITyNw" TargetMode="External"/><Relationship Id="rId6" Type="http://schemas.openxmlformats.org/officeDocument/2006/relationships/hyperlink" Target="https://parentzone.org.uk/tech-shock-parent-zone-podcast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8"/>
          <p:cNvSpPr txBox="1"/>
          <p:nvPr>
            <p:ph type="ctrTitle"/>
          </p:nvPr>
        </p:nvSpPr>
        <p:spPr>
          <a:xfrm>
            <a:off x="772675" y="794274"/>
            <a:ext cx="6890400" cy="290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5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Oversharing online</a:t>
            </a:r>
            <a:r>
              <a:rPr b="1" lang="en-GB" sz="405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- Parent Guide</a:t>
            </a:r>
            <a:endParaRPr b="1" sz="405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to help your child know what and when to share online</a:t>
            </a:r>
            <a:endParaRPr sz="41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9"/>
          <p:cNvSpPr txBox="1"/>
          <p:nvPr>
            <p:ph type="title"/>
          </p:nvPr>
        </p:nvSpPr>
        <p:spPr>
          <a:xfrm>
            <a:off x="362650" y="283675"/>
            <a:ext cx="8520600" cy="12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is oversharing?</a:t>
            </a:r>
            <a:endParaRPr sz="3650">
              <a:solidFill>
                <a:srgbClr val="37155C"/>
              </a:solidFill>
            </a:endParaRPr>
          </a:p>
        </p:txBody>
      </p:sp>
      <p:sp>
        <p:nvSpPr>
          <p:cNvPr id="188" name="Google Shape;188;p39"/>
          <p:cNvSpPr txBox="1"/>
          <p:nvPr>
            <p:ph idx="1" type="body"/>
          </p:nvPr>
        </p:nvSpPr>
        <p:spPr>
          <a:xfrm>
            <a:off x="362650" y="1145950"/>
            <a:ext cx="7603800" cy="34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Sharing things is a key part of life online.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There are plenty of things that are great for your child to share online with their friends.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Many young people use social media to express who they are, update what they are doing or post things they feel particularly proud of.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But some things are not appropriate to share online, and could even be dangerous.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Examples of this are passwords, personal information like your location or home address, or content that could be hurtful  to others.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0"/>
          <p:cNvSpPr txBox="1"/>
          <p:nvPr>
            <p:ph type="title"/>
          </p:nvPr>
        </p:nvSpPr>
        <p:spPr>
          <a:xfrm>
            <a:off x="362650" y="283675"/>
            <a:ext cx="8520600" cy="12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is oversharing?</a:t>
            </a:r>
            <a:endParaRPr sz="3650">
              <a:solidFill>
                <a:srgbClr val="37155C"/>
              </a:solidFill>
            </a:endParaRPr>
          </a:p>
        </p:txBody>
      </p:sp>
      <p:sp>
        <p:nvSpPr>
          <p:cNvPr id="194" name="Google Shape;194;p40"/>
          <p:cNvSpPr txBox="1"/>
          <p:nvPr>
            <p:ph idx="1" type="body"/>
          </p:nvPr>
        </p:nvSpPr>
        <p:spPr>
          <a:xfrm>
            <a:off x="362650" y="1321323"/>
            <a:ext cx="7603800" cy="32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your child shares also depends on who they’re planning to share it with.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Something suitable to share with a friend may not be appropriate to share publicly.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1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are the risks?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0" name="Google Shape;200;p41"/>
          <p:cNvSpPr txBox="1"/>
          <p:nvPr>
            <p:ph idx="1" type="body"/>
          </p:nvPr>
        </p:nvSpPr>
        <p:spPr>
          <a:xfrm>
            <a:off x="362650" y="1308474"/>
            <a:ext cx="76038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Your child might not be aware that something they have put online  could harm themselves or others.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It isn’t always obvious, so it’s important to discuss what is and isn’t appropriate.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 example, if your child posts a picture of themselves in their school uniform, this could tell anyone who sees the picture where your child goes to school.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2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are the risks?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6" name="Google Shape;206;p42"/>
          <p:cNvSpPr txBox="1"/>
          <p:nvPr>
            <p:ph idx="1" type="body"/>
          </p:nvPr>
        </p:nvSpPr>
        <p:spPr>
          <a:xfrm>
            <a:off x="362650" y="1101550"/>
            <a:ext cx="7603800" cy="313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Your 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child should also be mindful not to post pictures of their friends or others without their permission, as doing so could reveal personal information they haven’t agreed to share – or simply embarrass them.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It’s also important that your child understands that once something has been posted online – even if among friends – that image, post or message is no longer in their control. Even if they delete it in the future, others could have already shared it or taken a screenshot.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Encourage your child to think carefully about whether they will feel comfortable in the future about something they are planning to share.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3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else should I do?</a:t>
            </a: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2" name="Google Shape;212;p43"/>
          <p:cNvSpPr txBox="1"/>
          <p:nvPr>
            <p:ph idx="1" type="body"/>
          </p:nvPr>
        </p:nvSpPr>
        <p:spPr>
          <a:xfrm>
            <a:off x="362650" y="1325849"/>
            <a:ext cx="7603800" cy="35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Make sure that your child understands privacy settings on the devices and platforms they use.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Children’s Code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, introduced in September 2021, goes some way to protecting data privacy, for example, by ensuring that social media sites set all accounts for under 16s to private by default</a:t>
            </a: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. However, 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these default settings can be switched off.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Talk to them about why these settings are important, and how they protect them online.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4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else should I do?</a:t>
            </a: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8" name="Google Shape;218;p44"/>
          <p:cNvSpPr txBox="1"/>
          <p:nvPr>
            <p:ph idx="1" type="body"/>
          </p:nvPr>
        </p:nvSpPr>
        <p:spPr>
          <a:xfrm>
            <a:off x="362650" y="1325849"/>
            <a:ext cx="7603800" cy="35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While you should always be mindful of your digital footprint, many social media platforms allow you to request images to be removed.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Organisations, such as the NSPCC and CEOP, can also support you in removing certain types of images online, for example naked images.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most important thing is that you keep up a conversation with your child and always encourage them to come to you if they feel concerned about something that they’ve shared online.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5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More info</a:t>
            </a: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24" name="Google Shape;224;p45"/>
          <p:cNvSpPr txBox="1"/>
          <p:nvPr>
            <p:ph idx="1" type="body"/>
          </p:nvPr>
        </p:nvSpPr>
        <p:spPr>
          <a:xfrm>
            <a:off x="362650" y="1325849"/>
            <a:ext cx="7603800" cy="35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Watch Parent Zone’s two-minute </a:t>
            </a: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video</a:t>
            </a: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guide to fake news</a:t>
            </a:r>
            <a:endParaRPr sz="18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Listen to the latest Tech Shock podcast by Parent Zone</a:t>
            </a:r>
            <a:endParaRPr sz="18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