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  <p:embeddedFont>
      <p:font typeface="Proxima Nova Extrabold"/>
      <p:bold r:id="rId18"/>
    </p:embeddedFont>
    <p:embeddedFont>
      <p:font typeface="Proxima Nova Semibold"/>
      <p:regular r:id="rId19"/>
      <p:bold r:id="rId20"/>
      <p:boldItalic r:id="rId21"/>
    </p:embeddedFont>
    <p:embeddedFont>
      <p:font typeface="Helvetica Neue Light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bold.fntdata"/><Relationship Id="rId22" Type="http://schemas.openxmlformats.org/officeDocument/2006/relationships/font" Target="fonts/HelveticaNeueLight-regular.fntdata"/><Relationship Id="rId21" Type="http://schemas.openxmlformats.org/officeDocument/2006/relationships/font" Target="fonts/ProximaNovaSemibold-boldItalic.fntdata"/><Relationship Id="rId24" Type="http://schemas.openxmlformats.org/officeDocument/2006/relationships/font" Target="fonts/HelveticaNeueLight-italic.fntdata"/><Relationship Id="rId23" Type="http://schemas.openxmlformats.org/officeDocument/2006/relationships/font" Target="fonts/HelveticaNeue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HelveticaNeueLight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19" Type="http://schemas.openxmlformats.org/officeDocument/2006/relationships/font" Target="fonts/ProximaNovaSemibold-regular.fntdata"/><Relationship Id="rId18" Type="http://schemas.openxmlformats.org/officeDocument/2006/relationships/font" Target="fonts/ProximaNova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45f85619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45f85619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45f8561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45f8561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19a473bdd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19a473bdd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9149b6b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19149b6b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19149b6bb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19149b6b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19a473bdd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19a473bdd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19a25197a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19a25197a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9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0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SLIDE (WHITE)" showMasterSp="0">
  <p:cSld name="TITLE_AND_BODY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 lnSpcReduction="20000"/>
          </a:bodyPr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413522" y="815691"/>
            <a:ext cx="61647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15603" y="1646653"/>
            <a:ext cx="6164700" cy="28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9pPr>
          </a:lstStyle>
          <a:p/>
        </p:txBody>
      </p:sp>
      <p:pic>
        <p:nvPicPr>
          <p:cNvPr descr="Parent Zone Logo (No strapline) 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" y="4833938"/>
            <a:ext cx="825042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type="ctrTitle"/>
          </p:nvPr>
        </p:nvSpPr>
        <p:spPr>
          <a:xfrm>
            <a:off x="772677" y="946678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Microtransactions</a:t>
            </a:r>
            <a:r>
              <a:rPr b="1"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Parent Guide</a:t>
            </a:r>
            <a:endParaRPr b="1" sz="405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A quick guide to what you need to know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are microtransactions?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62650" y="1321323"/>
            <a:ext cx="7603800" cy="32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Microtransactions are real payments for virtual items, usually occurring in free-to-play games.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can either be purely aesthetic or help improve in-game performance.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Loot boxes – virtual treasure chests you pay to open in-game – are one of the most popular forms of microtransactions.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Players don’t know what is in the chest they purchase until they open it.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9" name="Google Shape;189;p39"/>
          <p:cNvSpPr/>
          <p:nvPr/>
        </p:nvSpPr>
        <p:spPr>
          <a:xfrm>
            <a:off x="-1294100" y="0"/>
            <a:ext cx="844500" cy="15024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are the risks?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5" name="Google Shape;195;p40"/>
          <p:cNvSpPr txBox="1"/>
          <p:nvPr>
            <p:ph idx="1" type="body"/>
          </p:nvPr>
        </p:nvSpPr>
        <p:spPr>
          <a:xfrm>
            <a:off x="362650" y="1308474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Microtransactions have been criticised for promoting gambling behaviour in children.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Often the contents are aesthetic improvements, with no real value for the game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. This 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encourages players to buy another box to try and get a particular item they want.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Many have questioned the ethics of this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G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ames relying on microtransactions are often advertised to children who are more susceptible to this kind of marketing.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are the risks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1" name="Google Shape;201;p41"/>
          <p:cNvSpPr txBox="1"/>
          <p:nvPr>
            <p:ph idx="1" type="body"/>
          </p:nvPr>
        </p:nvSpPr>
        <p:spPr>
          <a:xfrm>
            <a:off x="362650" y="1308474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Young children may keep buying in order to keep up with friends also playing, and may not be fully aware that they are paying real money for items.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Microtransactions pose a particular problem for games where it is very hard to succeed without making additional payments. For example, success in Fifa Ultimate Team (FUT) largely relies on spending in-game.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else should I do?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7" name="Google Shape;207;p42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Making the occasional in-game purchase is no bad thing.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However, make sure that your card details aren’t saved on the device your child is using to stop bills from racking up.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recently released Age Appropriate Design Code goes some way to protecting children from overspending on microtransactions. The new code requires all games to no longer use ‘nudging’ techniques – such as putting the ‘purchase’ button in overtly positive language or visuals.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else should I do?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3" name="Google Shape;213;p43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gaming companies – for example Nintendo – have also started to disclose the likelihood of getting a high-value item from a loot box. Knowing the chance is very small should stop children from spending too much.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sure you continue to talk to your child about the concerns around in-game microtransactions.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Encourage them to think carefully about what they spend money on, and help them identify when a game might be manipulating them into making a purchase.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