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Google Sans SemiBold"/>
      <p:regular r:id="rId28"/>
      <p:bold r:id="rId29"/>
      <p:italic r:id="rId30"/>
      <p:boldItalic r:id="rId31"/>
    </p:embeddedFont>
    <p:embeddedFont>
      <p:font typeface="Google Sans"/>
      <p:regular r:id="rId32"/>
      <p:bold r:id="rId33"/>
      <p:italic r:id="rId34"/>
      <p:boldItalic r:id="rId35"/>
    </p:embeddedFont>
    <p:embeddedFont>
      <p:font typeface="Google Sans Medium"/>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GoogleSansSemiBold-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oogleSansSemiBold-boldItalic.fntdata"/><Relationship Id="rId30" Type="http://schemas.openxmlformats.org/officeDocument/2006/relationships/font" Target="fonts/GoogleSansSemiBold-italic.fntdata"/><Relationship Id="rId11" Type="http://schemas.openxmlformats.org/officeDocument/2006/relationships/slide" Target="slides/slide6.xml"/><Relationship Id="rId33" Type="http://schemas.openxmlformats.org/officeDocument/2006/relationships/font" Target="fonts/GoogleSans-bold.fntdata"/><Relationship Id="rId10" Type="http://schemas.openxmlformats.org/officeDocument/2006/relationships/slide" Target="slides/slide5.xml"/><Relationship Id="rId32" Type="http://schemas.openxmlformats.org/officeDocument/2006/relationships/font" Target="fonts/GoogleSans-regular.fntdata"/><Relationship Id="rId13" Type="http://schemas.openxmlformats.org/officeDocument/2006/relationships/slide" Target="slides/slide8.xml"/><Relationship Id="rId35" Type="http://schemas.openxmlformats.org/officeDocument/2006/relationships/font" Target="fonts/GoogleSans-boldItalic.fntdata"/><Relationship Id="rId12" Type="http://schemas.openxmlformats.org/officeDocument/2006/relationships/slide" Target="slides/slide7.xml"/><Relationship Id="rId34" Type="http://schemas.openxmlformats.org/officeDocument/2006/relationships/font" Target="fonts/GoogleSans-italic.fntdata"/><Relationship Id="rId15" Type="http://schemas.openxmlformats.org/officeDocument/2006/relationships/slide" Target="slides/slide10.xml"/><Relationship Id="rId37" Type="http://schemas.openxmlformats.org/officeDocument/2006/relationships/font" Target="fonts/GoogleSansMedium-bold.fntdata"/><Relationship Id="rId14" Type="http://schemas.openxmlformats.org/officeDocument/2006/relationships/slide" Target="slides/slide9.xml"/><Relationship Id="rId36" Type="http://schemas.openxmlformats.org/officeDocument/2006/relationships/font" Target="fonts/GoogleSansMedium-regular.fntdata"/><Relationship Id="rId17" Type="http://schemas.openxmlformats.org/officeDocument/2006/relationships/slide" Target="slides/slide12.xml"/><Relationship Id="rId39" Type="http://schemas.openxmlformats.org/officeDocument/2006/relationships/font" Target="fonts/GoogleSansMedium-boldItalic.fntdata"/><Relationship Id="rId16" Type="http://schemas.openxmlformats.org/officeDocument/2006/relationships/slide" Target="slides/slide11.xml"/><Relationship Id="rId38" Type="http://schemas.openxmlformats.org/officeDocument/2006/relationships/font" Target="fonts/GoogleSans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9fd5c3d7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9fd5c3d7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9fd5c3d7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9fd5c3d7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5a7036c6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5a7036c6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2 - </a:t>
            </a:r>
            <a:r>
              <a:rPr b="1" lang="en" sz="1000">
                <a:solidFill>
                  <a:srgbClr val="666666"/>
                </a:solidFill>
                <a:latin typeface="Google Sans"/>
                <a:ea typeface="Google Sans"/>
                <a:cs typeface="Google Sans"/>
                <a:sym typeface="Google Sans"/>
              </a:rPr>
              <a:t>Who are you, really?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Each group picks a scenario from a container. One person in each group reads it aloud.</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The group discusses possible responses to the message (and decides on three to six different options).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The group decides on which would be the best option and discusses why they think this.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You could give pupils requiring additional support the differentiated list of scenarios and ask them to give reasons why they think the statements are unreliable (fake). For pupils who need more challenge, invite them to create their own advice tips for younger pupils.</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47dc9320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47dc9320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2 - </a:t>
            </a:r>
            <a:r>
              <a:rPr b="1" lang="en" sz="1000">
                <a:solidFill>
                  <a:srgbClr val="666666"/>
                </a:solidFill>
                <a:latin typeface="Google Sans"/>
                <a:ea typeface="Google Sans"/>
                <a:cs typeface="Google Sans"/>
                <a:sym typeface="Google Sans"/>
              </a:rPr>
              <a:t>Who are you, really?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Each group is given the corresponding ‘cheat sheet’ to match their scenario. They discuss whether they agree with it, and compare it to their group responses.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Class feedback – display each scenario on the whiteboard. Each group explains what they decided was the best response and why – the class decides if they agree.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You could give pupils requiring additional support the differentiated list of scenarios and ask them to give reasons why they think the statements are unreliable (fake). For pupils who need more challenge, invite them to create their own advice tips for younger pupils.</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3b97de77d3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3b97de77d3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now have the chance to play Reality River in Interland, you can do this as a class or on separate devices.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47dc9320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347dc9320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Reality River:</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How did you know if something in the game was real or fake? What were the signs?</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9fd5c3d7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9fd5c3d7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Reality River: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What is a Phisher? What does it do and how does it affect the game?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9fd5c3d7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9fd5c3d7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Reality River: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Which clues in the game hinted that something was strange about certain situations?</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b97de77d3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b97de77d3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Reality River: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Do you think that playing this game will help you be safer online in the future?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9fd5c3d72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9fd5c3d72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Reality River: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Now that you’ve played this game, what’s one thing you might do differently when you’re online in future?</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3b97de77d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3b97de77d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to hold up traffic light cards to show how confident they feel about understanding what is true or fake online (red – not at all confident, amber – quite confident, green – very confident).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39fd5c3d7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39fd5c3d7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Reality River: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should you do if you’re unsure or worried about something you come across online?</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b97de77d3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b97de77d3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 (5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write down one thing they could teach someone else about how to be Internet Alert.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Examples might include: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I’m going to tell my teenage brother to watch out for emails from an unknown sender telling him he has won an iPad, as it’s probably too good to be true.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If you come across a phishing email you should always report it.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b97de77d3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b97de77d3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 (5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hold up traffic light cards to show how confident they now feel about how to be Internet Alert and critical of what they come across online (red – not at all confident, amber – quite confident, green – very confident).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Compare results with the start of the lesson to measure progress.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compose a message or tweet for the school website informing their parents of the meaning of ‘Internet Alert’. Ideas of what to include could be: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the keywords mean.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Clues to look out for that something online may not be all it appears.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How and where to get support if someone is worried about anything they see online.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347dc9320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347dc9320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Write the following question on the board: ‘How can you tell if something you see or read on the internet is fake or unreliable?’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Think, pair, and share.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take one minute to think for themselves and then a few minutes to discuss in pairs. Then spend five minutes discussing as a class and write down what the pupils come up with. Examples may include: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Pop-ups you didn’t click on appear asking for passwords and personal information.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Weird photos on social media.</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Emails from strange addresses telling you that you’ve won a prize.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b97de77d3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b97de77d3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more support, use the real/fake clue cards (you will need to print duplicate copies of these) and ask them to match each card against the scenario they think it belongs to. Discuss the clues to ensure that they understand why the messages could be examples of scams or phishing. For pupils who need more of a challenge, ask them to write their own ‘Look out for Phishing!’ top five clues checklist.</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e9dacf2e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e9dacf2e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9fd5c3d7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9fd5c3d7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9fd5c3d7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9fd5c3d7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9fd5c3d7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9fd5c3d7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9fd5c3d7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9fd5c3d7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sheet of example messages and websites from Be Internet Alert: Activity 1</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s://beinternetawesome.withgoogle.com/en_uk/interlan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nvSpPr>
        <p:spPr>
          <a:xfrm>
            <a:off x="327278" y="1140900"/>
            <a:ext cx="67533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 sz="5550">
                <a:solidFill>
                  <a:schemeClr val="accent1"/>
                </a:solidFill>
                <a:latin typeface="Google Sans"/>
                <a:ea typeface="Google Sans"/>
                <a:cs typeface="Google Sans"/>
                <a:sym typeface="Google Sans"/>
              </a:rPr>
              <a:t>Spotting Fake Information Online</a:t>
            </a:r>
            <a:endParaRPr b="1" sz="5550">
              <a:solidFill>
                <a:srgbClr val="4285F4"/>
              </a:solidFill>
              <a:latin typeface="Google Sans"/>
              <a:ea typeface="Google Sans"/>
              <a:cs typeface="Google Sans"/>
              <a:sym typeface="Google Sans"/>
            </a:endParaRPr>
          </a:p>
        </p:txBody>
      </p:sp>
      <p:sp>
        <p:nvSpPr>
          <p:cNvPr id="50" name="Google Shape;50;p7"/>
          <p:cNvSpPr txBox="1"/>
          <p:nvPr/>
        </p:nvSpPr>
        <p:spPr>
          <a:xfrm>
            <a:off x="374513" y="3215125"/>
            <a:ext cx="5533200" cy="27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800">
                <a:solidFill>
                  <a:srgbClr val="5F6368"/>
                </a:solidFill>
                <a:latin typeface="Google Sans"/>
                <a:ea typeface="Google Sans"/>
                <a:cs typeface="Google Sans"/>
                <a:sym typeface="Google Sans"/>
              </a:rPr>
              <a:t>How to decide if something is unreliable or untrue</a:t>
            </a:r>
            <a:endParaRPr sz="1800">
              <a:solidFill>
                <a:srgbClr val="5F6368"/>
              </a:solidFill>
              <a:latin typeface="Google Sans SemiBold"/>
              <a:ea typeface="Google Sans SemiBold"/>
              <a:cs typeface="Google Sans SemiBold"/>
              <a:sym typeface="Google Sans SemiBold"/>
            </a:endParaRPr>
          </a:p>
        </p:txBody>
      </p:sp>
      <p:pic>
        <p:nvPicPr>
          <p:cNvPr id="51" name="Google Shape;51;p7"/>
          <p:cNvPicPr preferRelativeResize="0"/>
          <p:nvPr/>
        </p:nvPicPr>
        <p:blipFill rotWithShape="1">
          <a:blip r:embed="rId3">
            <a:alphaModFix/>
          </a:blip>
          <a:srcRect b="8539" l="0" r="0" t="8548"/>
          <a:stretch/>
        </p:blipFill>
        <p:spPr>
          <a:xfrm>
            <a:off x="4937675" y="1653275"/>
            <a:ext cx="4201999" cy="34838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4" name="Shape 124"/>
        <p:cNvGrpSpPr/>
        <p:nvPr/>
      </p:nvGrpSpPr>
      <p:grpSpPr>
        <a:xfrm>
          <a:off x="0" y="0"/>
          <a:ext cx="0" cy="0"/>
          <a:chOff x="0" y="0"/>
          <a:chExt cx="0" cy="0"/>
        </a:xfrm>
      </p:grpSpPr>
      <p:sp>
        <p:nvSpPr>
          <p:cNvPr id="125" name="Google Shape;125;p16"/>
          <p:cNvSpPr/>
          <p:nvPr/>
        </p:nvSpPr>
        <p:spPr>
          <a:xfrm>
            <a:off x="4577986"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126" name="Google Shape;126;p16"/>
          <p:cNvSpPr txBox="1"/>
          <p:nvPr/>
        </p:nvSpPr>
        <p:spPr>
          <a:xfrm>
            <a:off x="385375" y="370650"/>
            <a:ext cx="41865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1000"/>
              </a:spcAft>
              <a:buClr>
                <a:srgbClr val="282828"/>
              </a:buClr>
              <a:buSzPts val="1100"/>
              <a:buFont typeface="Arial"/>
              <a:buNone/>
            </a:pPr>
            <a:r>
              <a:rPr b="1" lang="en" sz="4800">
                <a:solidFill>
                  <a:schemeClr val="accent2"/>
                </a:solidFill>
                <a:latin typeface="Google Sans"/>
                <a:ea typeface="Google Sans"/>
                <a:cs typeface="Google Sans"/>
                <a:sym typeface="Google Sans"/>
              </a:rPr>
              <a:t>Real or fake?</a:t>
            </a:r>
            <a:endParaRPr b="1" sz="4500">
              <a:solidFill>
                <a:srgbClr val="3569B2"/>
              </a:solidFill>
              <a:latin typeface="Google Sans"/>
              <a:ea typeface="Google Sans"/>
              <a:cs typeface="Google Sans"/>
              <a:sym typeface="Google Sans"/>
            </a:endParaRPr>
          </a:p>
        </p:txBody>
      </p:sp>
      <p:pic>
        <p:nvPicPr>
          <p:cNvPr id="127" name="Google Shape;127;p16"/>
          <p:cNvPicPr preferRelativeResize="0"/>
          <p:nvPr/>
        </p:nvPicPr>
        <p:blipFill>
          <a:blip r:embed="rId3">
            <a:alphaModFix/>
          </a:blip>
          <a:stretch>
            <a:fillRect/>
          </a:stretch>
        </p:blipFill>
        <p:spPr>
          <a:xfrm>
            <a:off x="3056675" y="1246850"/>
            <a:ext cx="3030650" cy="3015850"/>
          </a:xfrm>
          <a:prstGeom prst="rect">
            <a:avLst/>
          </a:prstGeom>
          <a:noFill/>
          <a:ln>
            <a:noFill/>
          </a:ln>
          <a:effectLst>
            <a:outerShdw blurRad="200025" rotWithShape="0" algn="bl" dir="2760000" dist="95250">
              <a:srgbClr val="000000">
                <a:alpha val="25000"/>
              </a:srgbClr>
            </a:outerShdw>
          </a:effectLst>
        </p:spPr>
      </p:pic>
      <p:pic>
        <p:nvPicPr>
          <p:cNvPr id="128" name="Google Shape;128;p16"/>
          <p:cNvPicPr preferRelativeResize="0"/>
          <p:nvPr/>
        </p:nvPicPr>
        <p:blipFill>
          <a:blip r:embed="rId4">
            <a:alphaModFix/>
          </a:blip>
          <a:stretch>
            <a:fillRect/>
          </a:stretch>
        </p:blipFill>
        <p:spPr>
          <a:xfrm>
            <a:off x="3086500" y="1246873"/>
            <a:ext cx="2984148" cy="30158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sp>
        <p:nvSpPr>
          <p:cNvPr id="133" name="Google Shape;133;p17"/>
          <p:cNvSpPr/>
          <p:nvPr/>
        </p:nvSpPr>
        <p:spPr>
          <a:xfrm>
            <a:off x="4577986"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134" name="Google Shape;134;p17"/>
          <p:cNvSpPr txBox="1"/>
          <p:nvPr/>
        </p:nvSpPr>
        <p:spPr>
          <a:xfrm>
            <a:off x="385375" y="370650"/>
            <a:ext cx="41865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1000"/>
              </a:spcAft>
              <a:buClr>
                <a:srgbClr val="282828"/>
              </a:buClr>
              <a:buSzPts val="1100"/>
              <a:buFont typeface="Arial"/>
              <a:buNone/>
            </a:pPr>
            <a:r>
              <a:rPr b="1" lang="en" sz="4800">
                <a:solidFill>
                  <a:schemeClr val="accent2"/>
                </a:solidFill>
                <a:latin typeface="Google Sans"/>
                <a:ea typeface="Google Sans"/>
                <a:cs typeface="Google Sans"/>
                <a:sym typeface="Google Sans"/>
              </a:rPr>
              <a:t>Real or fake?</a:t>
            </a:r>
            <a:endParaRPr b="1" sz="4500">
              <a:solidFill>
                <a:srgbClr val="3569B2"/>
              </a:solidFill>
              <a:latin typeface="Google Sans"/>
              <a:ea typeface="Google Sans"/>
              <a:cs typeface="Google Sans"/>
              <a:sym typeface="Google Sans"/>
            </a:endParaRPr>
          </a:p>
        </p:txBody>
      </p:sp>
      <p:pic>
        <p:nvPicPr>
          <p:cNvPr id="135" name="Google Shape;135;p17"/>
          <p:cNvPicPr preferRelativeResize="0"/>
          <p:nvPr/>
        </p:nvPicPr>
        <p:blipFill>
          <a:blip r:embed="rId3">
            <a:alphaModFix/>
          </a:blip>
          <a:stretch>
            <a:fillRect/>
          </a:stretch>
        </p:blipFill>
        <p:spPr>
          <a:xfrm>
            <a:off x="2820713" y="1246850"/>
            <a:ext cx="3502575" cy="3015850"/>
          </a:xfrm>
          <a:prstGeom prst="rect">
            <a:avLst/>
          </a:prstGeom>
          <a:noFill/>
          <a:ln>
            <a:noFill/>
          </a:ln>
          <a:effectLst>
            <a:outerShdw blurRad="200025" rotWithShape="0" algn="bl" dir="2760000" dist="95250">
              <a:srgbClr val="000000">
                <a:alpha val="25000"/>
              </a:srgbClr>
            </a:outerShdw>
          </a:effectLst>
        </p:spPr>
      </p:pic>
      <p:pic>
        <p:nvPicPr>
          <p:cNvPr id="136" name="Google Shape;136;p17"/>
          <p:cNvPicPr preferRelativeResize="0"/>
          <p:nvPr/>
        </p:nvPicPr>
        <p:blipFill>
          <a:blip r:embed="rId4">
            <a:alphaModFix/>
          </a:blip>
          <a:stretch>
            <a:fillRect/>
          </a:stretch>
        </p:blipFill>
        <p:spPr>
          <a:xfrm>
            <a:off x="2820700" y="1246861"/>
            <a:ext cx="3474114" cy="30158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18"/>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sp>
        <p:nvSpPr>
          <p:cNvPr id="142" name="Google Shape;142;p18"/>
          <p:cNvSpPr/>
          <p:nvPr/>
        </p:nvSpPr>
        <p:spPr>
          <a:xfrm>
            <a:off x="385375" y="1978650"/>
            <a:ext cx="38601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238759" lvl="0" marL="274320" rtl="0" algn="l">
              <a:spcBef>
                <a:spcPts val="0"/>
              </a:spcBef>
              <a:spcAft>
                <a:spcPts val="0"/>
              </a:spcAft>
              <a:buClr>
                <a:schemeClr val="accent1"/>
              </a:buClr>
              <a:buSzPts val="1600"/>
              <a:buFont typeface="Google Sans Medium"/>
              <a:buAutoNum type="arabicPeriod" startAt="2"/>
            </a:pPr>
            <a:r>
              <a:rPr lang="en" sz="1600">
                <a:solidFill>
                  <a:schemeClr val="dk2"/>
                </a:solidFill>
                <a:latin typeface="Google Sans Medium"/>
                <a:ea typeface="Google Sans Medium"/>
                <a:cs typeface="Google Sans Medium"/>
                <a:sym typeface="Google Sans Medium"/>
              </a:rPr>
              <a:t>How would you respond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to this message?</a:t>
            </a:r>
            <a:endParaRPr sz="1600">
              <a:solidFill>
                <a:schemeClr val="dk2"/>
              </a:solidFill>
              <a:latin typeface="Google Sans Medium"/>
              <a:ea typeface="Google Sans Medium"/>
              <a:cs typeface="Google Sans Medium"/>
              <a:sym typeface="Google Sans Medium"/>
            </a:endParaRPr>
          </a:p>
          <a:p>
            <a:pPr indent="0" lvl="0" marL="457200" rtl="0" algn="l">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666666"/>
              </a:solidFill>
              <a:latin typeface="Google Sans Medium"/>
              <a:ea typeface="Google Sans Medium"/>
              <a:cs typeface="Google Sans Medium"/>
              <a:sym typeface="Google Sans Medium"/>
            </a:endParaRPr>
          </a:p>
        </p:txBody>
      </p:sp>
      <p:sp>
        <p:nvSpPr>
          <p:cNvPr id="143" name="Google Shape;143;p18"/>
          <p:cNvSpPr/>
          <p:nvPr/>
        </p:nvSpPr>
        <p:spPr>
          <a:xfrm>
            <a:off x="385375" y="1060050"/>
            <a:ext cx="38601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238759" lvl="0" marL="274320" rtl="0" algn="l">
              <a:spcBef>
                <a:spcPts val="0"/>
              </a:spcBef>
              <a:spcAft>
                <a:spcPts val="0"/>
              </a:spcAft>
              <a:buClr>
                <a:schemeClr val="accent1"/>
              </a:buClr>
              <a:buSzPts val="1600"/>
              <a:buFont typeface="Google Sans Medium"/>
              <a:buAutoNum type="arabicPeriod"/>
            </a:pPr>
            <a:r>
              <a:rPr lang="en" sz="1600">
                <a:solidFill>
                  <a:schemeClr val="dk2"/>
                </a:solidFill>
                <a:latin typeface="Google Sans Medium"/>
                <a:ea typeface="Google Sans Medium"/>
                <a:cs typeface="Google Sans Medium"/>
                <a:sym typeface="Google Sans Medium"/>
              </a:rPr>
              <a:t>Choose a scenario and read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it to your group</a:t>
            </a:r>
            <a:endParaRPr sz="1600">
              <a:solidFill>
                <a:srgbClr val="666666"/>
              </a:solidFill>
              <a:latin typeface="Google Sans Medium"/>
              <a:ea typeface="Google Sans Medium"/>
              <a:cs typeface="Google Sans Medium"/>
              <a:sym typeface="Google Sans Medium"/>
            </a:endParaRPr>
          </a:p>
        </p:txBody>
      </p:sp>
      <p:sp>
        <p:nvSpPr>
          <p:cNvPr id="144" name="Google Shape;144;p18"/>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45" name="Google Shape;145;p18"/>
          <p:cNvSpPr/>
          <p:nvPr/>
        </p:nvSpPr>
        <p:spPr>
          <a:xfrm>
            <a:off x="385375" y="2897250"/>
            <a:ext cx="3860100" cy="5796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238759" lvl="0" marL="274320" rtl="0" algn="l">
              <a:spcBef>
                <a:spcPts val="0"/>
              </a:spcBef>
              <a:spcAft>
                <a:spcPts val="0"/>
              </a:spcAft>
              <a:buClr>
                <a:schemeClr val="accent1"/>
              </a:buClr>
              <a:buSzPts val="1600"/>
              <a:buFont typeface="Google Sans Medium"/>
              <a:buAutoNum type="arabicPeriod" startAt="3"/>
            </a:pPr>
            <a:r>
              <a:rPr lang="en" sz="1600">
                <a:solidFill>
                  <a:schemeClr val="dk2"/>
                </a:solidFill>
                <a:latin typeface="Google Sans Medium"/>
                <a:ea typeface="Google Sans Medium"/>
                <a:cs typeface="Google Sans Medium"/>
                <a:sym typeface="Google Sans Medium"/>
              </a:rPr>
              <a:t>What is the best option? Why?</a:t>
            </a:r>
            <a:endParaRPr sz="1600">
              <a:solidFill>
                <a:srgbClr val="666666"/>
              </a:solidFill>
              <a:latin typeface="Google Sans Medium"/>
              <a:ea typeface="Google Sans Medium"/>
              <a:cs typeface="Google Sans Medium"/>
              <a:sym typeface="Google Sans Medium"/>
            </a:endParaRPr>
          </a:p>
        </p:txBody>
      </p:sp>
      <p:grpSp>
        <p:nvGrpSpPr>
          <p:cNvPr id="146" name="Google Shape;146;p18"/>
          <p:cNvGrpSpPr/>
          <p:nvPr/>
        </p:nvGrpSpPr>
        <p:grpSpPr>
          <a:xfrm>
            <a:off x="4903676" y="1890190"/>
            <a:ext cx="4054074" cy="3253058"/>
            <a:chOff x="4903676" y="1890190"/>
            <a:chExt cx="4054074" cy="3253058"/>
          </a:xfrm>
        </p:grpSpPr>
        <p:grpSp>
          <p:nvGrpSpPr>
            <p:cNvPr id="147" name="Google Shape;147;p18"/>
            <p:cNvGrpSpPr/>
            <p:nvPr/>
          </p:nvGrpSpPr>
          <p:grpSpPr>
            <a:xfrm>
              <a:off x="5871137" y="1890190"/>
              <a:ext cx="3086613" cy="3253058"/>
              <a:chOff x="5679275" y="1739933"/>
              <a:chExt cx="3229350" cy="3403492"/>
            </a:xfrm>
          </p:grpSpPr>
          <p:pic>
            <p:nvPicPr>
              <p:cNvPr id="148" name="Google Shape;148;p18"/>
              <p:cNvPicPr preferRelativeResize="0"/>
              <p:nvPr/>
            </p:nvPicPr>
            <p:blipFill rotWithShape="1">
              <a:blip r:embed="rId3">
                <a:alphaModFix/>
              </a:blip>
              <a:srcRect b="28464" l="7156" r="33842" t="0"/>
              <a:stretch/>
            </p:blipFill>
            <p:spPr>
              <a:xfrm flipH="1">
                <a:off x="5859024" y="1739933"/>
                <a:ext cx="3049601" cy="3403492"/>
              </a:xfrm>
              <a:prstGeom prst="rect">
                <a:avLst/>
              </a:prstGeom>
              <a:noFill/>
              <a:ln>
                <a:noFill/>
              </a:ln>
            </p:spPr>
          </p:pic>
          <p:sp>
            <p:nvSpPr>
              <p:cNvPr id="149" name="Google Shape;149;p18"/>
              <p:cNvSpPr/>
              <p:nvPr/>
            </p:nvSpPr>
            <p:spPr>
              <a:xfrm>
                <a:off x="5679275" y="4133175"/>
                <a:ext cx="387900" cy="3879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0" name="Google Shape;150;p18"/>
            <p:cNvPicPr preferRelativeResize="0"/>
            <p:nvPr/>
          </p:nvPicPr>
          <p:blipFill rotWithShape="1">
            <a:blip r:embed="rId3">
              <a:alphaModFix/>
            </a:blip>
            <a:srcRect b="44657" l="62433" r="1631" t="42687"/>
            <a:stretch/>
          </p:blipFill>
          <p:spPr>
            <a:xfrm flipH="1" rot="2909089">
              <a:off x="4819842" y="3139403"/>
              <a:ext cx="1775339" cy="57553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 name="Shape 154"/>
        <p:cNvGrpSpPr/>
        <p:nvPr/>
      </p:nvGrpSpPr>
      <p:grpSpPr>
        <a:xfrm>
          <a:off x="0" y="0"/>
          <a:ext cx="0" cy="0"/>
          <a:chOff x="0" y="0"/>
          <a:chExt cx="0" cy="0"/>
        </a:xfrm>
      </p:grpSpPr>
      <p:sp>
        <p:nvSpPr>
          <p:cNvPr id="155" name="Google Shape;155;p1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156" name="Google Shape;156;p19"/>
          <p:cNvSpPr/>
          <p:nvPr/>
        </p:nvSpPr>
        <p:spPr>
          <a:xfrm>
            <a:off x="385375" y="1978650"/>
            <a:ext cx="38601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238759" lvl="0" marL="274320" rtl="0" algn="l">
              <a:spcBef>
                <a:spcPts val="0"/>
              </a:spcBef>
              <a:spcAft>
                <a:spcPts val="0"/>
              </a:spcAft>
              <a:buClr>
                <a:schemeClr val="accent1"/>
              </a:buClr>
              <a:buSzPts val="1600"/>
              <a:buFont typeface="Google Sans Medium"/>
              <a:buAutoNum type="arabicPeriod" startAt="2"/>
            </a:pPr>
            <a:r>
              <a:rPr lang="en" sz="1600">
                <a:solidFill>
                  <a:schemeClr val="dk2"/>
                </a:solidFill>
                <a:latin typeface="Google Sans Medium"/>
                <a:ea typeface="Google Sans Medium"/>
                <a:cs typeface="Google Sans Medium"/>
                <a:sym typeface="Google Sans Medium"/>
              </a:rPr>
              <a:t>Share your group’s response – why did you choose that one?</a:t>
            </a:r>
            <a:endParaRPr sz="1600">
              <a:solidFill>
                <a:schemeClr val="dk2"/>
              </a:solidFill>
              <a:latin typeface="Google Sans Medium"/>
              <a:ea typeface="Google Sans Medium"/>
              <a:cs typeface="Google Sans Medium"/>
              <a:sym typeface="Google Sans Medium"/>
            </a:endParaRPr>
          </a:p>
          <a:p>
            <a:pPr indent="0" lvl="0" marL="457200" rtl="0" algn="l">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666666"/>
              </a:solidFill>
              <a:latin typeface="Google Sans Medium"/>
              <a:ea typeface="Google Sans Medium"/>
              <a:cs typeface="Google Sans Medium"/>
              <a:sym typeface="Google Sans Medium"/>
            </a:endParaRPr>
          </a:p>
        </p:txBody>
      </p:sp>
      <p:sp>
        <p:nvSpPr>
          <p:cNvPr id="157" name="Google Shape;157;p19"/>
          <p:cNvSpPr/>
          <p:nvPr/>
        </p:nvSpPr>
        <p:spPr>
          <a:xfrm>
            <a:off x="385375" y="1060050"/>
            <a:ext cx="38601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238759" lvl="0" marL="274320" rtl="0" algn="l">
              <a:spcBef>
                <a:spcPts val="0"/>
              </a:spcBef>
              <a:spcAft>
                <a:spcPts val="0"/>
              </a:spcAft>
              <a:buClr>
                <a:schemeClr val="accent1"/>
              </a:buClr>
              <a:buSzPts val="1600"/>
              <a:buFont typeface="Google Sans Medium"/>
              <a:buAutoNum type="arabicPeriod"/>
            </a:pPr>
            <a:r>
              <a:rPr lang="en" sz="1600">
                <a:solidFill>
                  <a:schemeClr val="dk2"/>
                </a:solidFill>
                <a:latin typeface="Google Sans Medium"/>
                <a:ea typeface="Google Sans Medium"/>
                <a:cs typeface="Google Sans Medium"/>
                <a:sym typeface="Google Sans Medium"/>
              </a:rPr>
              <a:t>Check the cheat sheet.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Do you agree with it?</a:t>
            </a:r>
            <a:endParaRPr sz="1600">
              <a:solidFill>
                <a:srgbClr val="666666"/>
              </a:solidFill>
              <a:latin typeface="Google Sans Medium"/>
              <a:ea typeface="Google Sans Medium"/>
              <a:cs typeface="Google Sans Medium"/>
              <a:sym typeface="Google Sans Medium"/>
            </a:endParaRPr>
          </a:p>
        </p:txBody>
      </p:sp>
      <p:sp>
        <p:nvSpPr>
          <p:cNvPr id="158" name="Google Shape;158;p19"/>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59" name="Google Shape;159;p19"/>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160" name="Google Shape;160;p19"/>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4" name="Shape 164"/>
        <p:cNvGrpSpPr/>
        <p:nvPr/>
      </p:nvGrpSpPr>
      <p:grpSpPr>
        <a:xfrm>
          <a:off x="0" y="0"/>
          <a:ext cx="0" cy="0"/>
          <a:chOff x="0" y="0"/>
          <a:chExt cx="0" cy="0"/>
        </a:xfrm>
      </p:grpSpPr>
      <p:pic>
        <p:nvPicPr>
          <p:cNvPr id="165" name="Google Shape;165;p20"/>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66" name="Google Shape;166;p20"/>
          <p:cNvPicPr preferRelativeResize="0"/>
          <p:nvPr/>
        </p:nvPicPr>
        <p:blipFill rotWithShape="1">
          <a:blip r:embed="rId4">
            <a:alphaModFix/>
          </a:blip>
          <a:srcRect b="1465" l="1465" r="1465" t="1465"/>
          <a:stretch/>
        </p:blipFill>
        <p:spPr>
          <a:xfrm flipH="1">
            <a:off x="4136310" y="0"/>
            <a:ext cx="5007881" cy="5143501"/>
          </a:xfrm>
          <a:prstGeom prst="rect">
            <a:avLst/>
          </a:prstGeom>
          <a:noFill/>
          <a:ln>
            <a:noFill/>
          </a:ln>
        </p:spPr>
      </p:pic>
      <p:sp>
        <p:nvSpPr>
          <p:cNvPr id="167" name="Google Shape;167;p20"/>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68" name="Google Shape;168;p20"/>
          <p:cNvGrpSpPr/>
          <p:nvPr/>
        </p:nvGrpSpPr>
        <p:grpSpPr>
          <a:xfrm>
            <a:off x="379916" y="4579468"/>
            <a:ext cx="2000359" cy="285300"/>
            <a:chOff x="379916" y="4579468"/>
            <a:chExt cx="2000359" cy="285300"/>
          </a:xfrm>
        </p:grpSpPr>
        <p:cxnSp>
          <p:nvCxnSpPr>
            <p:cNvPr id="169" name="Google Shape;169;p20"/>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70" name="Google Shape;170;p20"/>
            <p:cNvPicPr preferRelativeResize="0"/>
            <p:nvPr/>
          </p:nvPicPr>
          <p:blipFill>
            <a:blip r:embed="rId5">
              <a:alphaModFix/>
            </a:blip>
            <a:stretch>
              <a:fillRect/>
            </a:stretch>
          </p:blipFill>
          <p:spPr>
            <a:xfrm>
              <a:off x="379916" y="4622875"/>
              <a:ext cx="622803" cy="202636"/>
            </a:xfrm>
            <a:prstGeom prst="rect">
              <a:avLst/>
            </a:prstGeom>
            <a:noFill/>
            <a:ln>
              <a:noFill/>
            </a:ln>
          </p:spPr>
        </p:pic>
        <p:pic>
          <p:nvPicPr>
            <p:cNvPr id="171" name="Google Shape;171;p20"/>
            <p:cNvPicPr preferRelativeResize="0"/>
            <p:nvPr/>
          </p:nvPicPr>
          <p:blipFill>
            <a:blip r:embed="rId6">
              <a:alphaModFix/>
            </a:blip>
            <a:stretch>
              <a:fillRect/>
            </a:stretch>
          </p:blipFill>
          <p:spPr>
            <a:xfrm>
              <a:off x="1286950" y="4643495"/>
              <a:ext cx="1093325" cy="176575"/>
            </a:xfrm>
            <a:prstGeom prst="rect">
              <a:avLst/>
            </a:prstGeom>
            <a:noFill/>
            <a:ln>
              <a:noFill/>
            </a:ln>
          </p:spPr>
        </p:pic>
      </p:grpSp>
      <p:sp>
        <p:nvSpPr>
          <p:cNvPr id="172" name="Google Shape;172;p20"/>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Time to visit…</a:t>
            </a:r>
            <a:endParaRPr b="1" sz="4400">
              <a:solidFill>
                <a:srgbClr val="3C4043"/>
              </a:solidFill>
              <a:latin typeface="Google Sans"/>
              <a:ea typeface="Google Sans"/>
              <a:cs typeface="Google Sans"/>
              <a:sym typeface="Google Sans"/>
            </a:endParaRPr>
          </a:p>
        </p:txBody>
      </p:sp>
      <p:sp>
        <p:nvSpPr>
          <p:cNvPr id="173" name="Google Shape;173;p20"/>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Interland’s</a:t>
            </a:r>
            <a:endParaRPr b="1" sz="2800">
              <a:solidFill>
                <a:srgbClr val="FFFFFF"/>
              </a:solidFill>
              <a:latin typeface="Google Sans"/>
              <a:ea typeface="Google Sans"/>
              <a:cs typeface="Google Sans"/>
              <a:sym typeface="Google Sans"/>
            </a:endParaRPr>
          </a:p>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Reality River</a:t>
            </a:r>
            <a:endParaRPr b="1" sz="2800">
              <a:solidFill>
                <a:srgbClr val="FFFFFF"/>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rgbClr val="FFFFFF"/>
                </a:solidFill>
                <a:latin typeface="Google Sans"/>
                <a:ea typeface="Google Sans"/>
                <a:cs typeface="Google Sans"/>
                <a:sym typeface="Google Sans"/>
                <a:hlinkClick r:id="rId7">
                  <a:extLst>
                    <a:ext uri="{A12FA001-AC4F-418D-AE19-62706E023703}">
                      <ahyp:hlinkClr val="tx"/>
                    </a:ext>
                  </a:extLst>
                </a:hlinkClick>
              </a:rPr>
              <a:t>g.co/interland</a:t>
            </a:r>
            <a:endParaRPr b="1" sz="2800">
              <a:solidFill>
                <a:srgbClr val="FFFFFF"/>
              </a:solidFill>
              <a:latin typeface="Google Sans"/>
              <a:ea typeface="Google Sans"/>
              <a:cs typeface="Google Sans"/>
              <a:sym typeface="Google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21"/>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79" name="Google Shape;179;p21"/>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180" name="Google Shape;180;p21"/>
          <p:cNvSpPr txBox="1"/>
          <p:nvPr/>
        </p:nvSpPr>
        <p:spPr>
          <a:xfrm>
            <a:off x="363450" y="1176425"/>
            <a:ext cx="3903900" cy="1291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How did you decide what was</a:t>
            </a:r>
            <a:r>
              <a:rPr lang="en" sz="2800">
                <a:solidFill>
                  <a:srgbClr val="666666"/>
                </a:solidFill>
                <a:latin typeface="Google Sans Medium"/>
                <a:ea typeface="Google Sans Medium"/>
                <a:cs typeface="Google Sans Medium"/>
                <a:sym typeface="Google Sans Medium"/>
              </a:rPr>
              <a:t> </a:t>
            </a:r>
            <a:r>
              <a:rPr lang="en" sz="2800">
                <a:solidFill>
                  <a:schemeClr val="accent1"/>
                </a:solidFill>
                <a:latin typeface="Google Sans Medium"/>
                <a:ea typeface="Google Sans Medium"/>
                <a:cs typeface="Google Sans Medium"/>
                <a:sym typeface="Google Sans Medium"/>
              </a:rPr>
              <a:t>real or fake?</a:t>
            </a:r>
            <a:r>
              <a:rPr lang="en" sz="2800">
                <a:solidFill>
                  <a:srgbClr val="666666"/>
                </a:solidFill>
                <a:latin typeface="Google Sans Medium"/>
                <a:ea typeface="Google Sans Medium"/>
                <a:cs typeface="Google Sans Medium"/>
                <a:sym typeface="Google Sans Medium"/>
              </a:rPr>
              <a:t> </a:t>
            </a:r>
            <a:endParaRPr sz="2800">
              <a:solidFill>
                <a:srgbClr val="666666"/>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800">
                <a:solidFill>
                  <a:schemeClr val="dk2"/>
                </a:solidFill>
                <a:latin typeface="Google Sans Medium"/>
                <a:ea typeface="Google Sans Medium"/>
                <a:cs typeface="Google Sans Medium"/>
                <a:sym typeface="Google Sans Medium"/>
              </a:rPr>
              <a:t>What were the </a:t>
            </a:r>
            <a:r>
              <a:rPr lang="en" sz="2800">
                <a:solidFill>
                  <a:schemeClr val="accent1"/>
                </a:solidFill>
                <a:latin typeface="Google Sans Medium"/>
                <a:ea typeface="Google Sans Medium"/>
                <a:cs typeface="Google Sans Medium"/>
                <a:sym typeface="Google Sans Medium"/>
              </a:rPr>
              <a:t>signs?</a:t>
            </a:r>
            <a:endParaRPr sz="3200">
              <a:solidFill>
                <a:schemeClr val="accent1"/>
              </a:solidFill>
              <a:latin typeface="Google Sans Medium"/>
              <a:ea typeface="Google Sans Medium"/>
              <a:cs typeface="Google Sans Medium"/>
              <a:sym typeface="Google Sans Medium"/>
            </a:endParaRPr>
          </a:p>
        </p:txBody>
      </p:sp>
      <p:pic>
        <p:nvPicPr>
          <p:cNvPr id="181" name="Google Shape;181;p21"/>
          <p:cNvPicPr preferRelativeResize="0"/>
          <p:nvPr/>
        </p:nvPicPr>
        <p:blipFill>
          <a:blip r:embed="rId3">
            <a:alphaModFix/>
          </a:blip>
          <a:stretch>
            <a:fillRect/>
          </a:stretch>
        </p:blipFill>
        <p:spPr>
          <a:xfrm>
            <a:off x="6548019" y="937475"/>
            <a:ext cx="1117475" cy="1216225"/>
          </a:xfrm>
          <a:prstGeom prst="rect">
            <a:avLst/>
          </a:prstGeom>
          <a:noFill/>
          <a:ln>
            <a:noFill/>
          </a:ln>
        </p:spPr>
      </p:pic>
      <p:pic>
        <p:nvPicPr>
          <p:cNvPr id="182" name="Google Shape;182;p21"/>
          <p:cNvPicPr preferRelativeResize="0"/>
          <p:nvPr/>
        </p:nvPicPr>
        <p:blipFill>
          <a:blip r:embed="rId4">
            <a:alphaModFix/>
          </a:blip>
          <a:stretch>
            <a:fillRect/>
          </a:stretch>
        </p:blipFill>
        <p:spPr>
          <a:xfrm>
            <a:off x="6425325" y="2122975"/>
            <a:ext cx="2407476" cy="24336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 name="Shape 186"/>
        <p:cNvGrpSpPr/>
        <p:nvPr/>
      </p:nvGrpSpPr>
      <p:grpSpPr>
        <a:xfrm>
          <a:off x="0" y="0"/>
          <a:ext cx="0" cy="0"/>
          <a:chOff x="0" y="0"/>
          <a:chExt cx="0" cy="0"/>
        </a:xfrm>
      </p:grpSpPr>
      <p:sp>
        <p:nvSpPr>
          <p:cNvPr id="187" name="Google Shape;187;p22"/>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88" name="Google Shape;188;p22"/>
          <p:cNvSpPr txBox="1"/>
          <p:nvPr/>
        </p:nvSpPr>
        <p:spPr>
          <a:xfrm>
            <a:off x="363450" y="1176425"/>
            <a:ext cx="3811800" cy="1679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is a </a:t>
            </a:r>
            <a:r>
              <a:rPr lang="en" sz="2800">
                <a:solidFill>
                  <a:schemeClr val="accent1"/>
                </a:solidFill>
                <a:latin typeface="Google Sans Medium"/>
                <a:ea typeface="Google Sans Medium"/>
                <a:cs typeface="Google Sans Medium"/>
                <a:sym typeface="Google Sans Medium"/>
              </a:rPr>
              <a:t>Phisher?</a:t>
            </a:r>
            <a:endParaRPr sz="2800">
              <a:solidFill>
                <a:schemeClr val="accent1"/>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lang="en" sz="2800">
                <a:solidFill>
                  <a:schemeClr val="dk2"/>
                </a:solidFill>
                <a:latin typeface="Google Sans Medium"/>
                <a:ea typeface="Google Sans Medium"/>
                <a:cs typeface="Google Sans Medium"/>
                <a:sym typeface="Google Sans Medium"/>
              </a:rPr>
              <a:t>What does it do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a:t>
            </a:r>
            <a:r>
              <a:rPr lang="en" sz="2800">
                <a:solidFill>
                  <a:schemeClr val="accent1"/>
                </a:solidFill>
                <a:latin typeface="Google Sans Medium"/>
                <a:ea typeface="Google Sans Medium"/>
                <a:cs typeface="Google Sans Medium"/>
                <a:sym typeface="Google Sans Medium"/>
              </a:rPr>
              <a:t>how does it </a:t>
            </a:r>
            <a:br>
              <a:rPr lang="en" sz="2800">
                <a:solidFill>
                  <a:schemeClr val="accent1"/>
                </a:solidFill>
                <a:latin typeface="Google Sans Medium"/>
                <a:ea typeface="Google Sans Medium"/>
                <a:cs typeface="Google Sans Medium"/>
                <a:sym typeface="Google Sans Medium"/>
              </a:rPr>
            </a:br>
            <a:r>
              <a:rPr lang="en" sz="2800">
                <a:solidFill>
                  <a:schemeClr val="accent1"/>
                </a:solidFill>
                <a:latin typeface="Google Sans Medium"/>
                <a:ea typeface="Google Sans Medium"/>
                <a:cs typeface="Google Sans Medium"/>
                <a:sym typeface="Google Sans Medium"/>
              </a:rPr>
              <a:t>affect the game?</a:t>
            </a:r>
            <a:endParaRPr sz="3200">
              <a:solidFill>
                <a:schemeClr val="accent1"/>
              </a:solidFill>
              <a:latin typeface="Google Sans Medium"/>
              <a:ea typeface="Google Sans Medium"/>
              <a:cs typeface="Google Sans Medium"/>
              <a:sym typeface="Google Sans Medium"/>
            </a:endParaRPr>
          </a:p>
        </p:txBody>
      </p:sp>
      <p:sp>
        <p:nvSpPr>
          <p:cNvPr id="189" name="Google Shape;189;p22"/>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pic>
        <p:nvPicPr>
          <p:cNvPr id="190" name="Google Shape;190;p22"/>
          <p:cNvPicPr preferRelativeResize="0"/>
          <p:nvPr/>
        </p:nvPicPr>
        <p:blipFill>
          <a:blip r:embed="rId3">
            <a:alphaModFix/>
          </a:blip>
          <a:stretch>
            <a:fillRect/>
          </a:stretch>
        </p:blipFill>
        <p:spPr>
          <a:xfrm>
            <a:off x="6125250" y="1369450"/>
            <a:ext cx="2279901" cy="31612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4" name="Shape 194"/>
        <p:cNvGrpSpPr/>
        <p:nvPr/>
      </p:nvGrpSpPr>
      <p:grpSpPr>
        <a:xfrm>
          <a:off x="0" y="0"/>
          <a:ext cx="0" cy="0"/>
          <a:chOff x="0" y="0"/>
          <a:chExt cx="0" cy="0"/>
        </a:xfrm>
      </p:grpSpPr>
      <p:sp>
        <p:nvSpPr>
          <p:cNvPr id="195" name="Google Shape;195;p23"/>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96" name="Google Shape;196;p23"/>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197" name="Google Shape;197;p23"/>
          <p:cNvSpPr txBox="1"/>
          <p:nvPr/>
        </p:nvSpPr>
        <p:spPr>
          <a:xfrm>
            <a:off x="363450" y="1176425"/>
            <a:ext cx="4071600" cy="155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Which clues in the game hinted that </a:t>
            </a:r>
            <a:r>
              <a:rPr lang="en" sz="2800">
                <a:solidFill>
                  <a:schemeClr val="accent1"/>
                </a:solidFill>
                <a:latin typeface="Google Sans Medium"/>
                <a:ea typeface="Google Sans Medium"/>
                <a:cs typeface="Google Sans Medium"/>
                <a:sym typeface="Google Sans Medium"/>
              </a:rPr>
              <a:t>something was strange</a:t>
            </a:r>
            <a:r>
              <a:rPr lang="en" sz="2800">
                <a:solidFill>
                  <a:schemeClr val="dk2"/>
                </a:solidFill>
                <a:latin typeface="Google Sans Medium"/>
                <a:ea typeface="Google Sans Medium"/>
                <a:cs typeface="Google Sans Medium"/>
                <a:sym typeface="Google Sans Medium"/>
              </a:rPr>
              <a:t> about </a:t>
            </a:r>
            <a:r>
              <a:rPr lang="en" sz="2800">
                <a:solidFill>
                  <a:schemeClr val="accent1"/>
                </a:solidFill>
                <a:latin typeface="Google Sans Medium"/>
                <a:ea typeface="Google Sans Medium"/>
                <a:cs typeface="Google Sans Medium"/>
                <a:sym typeface="Google Sans Medium"/>
              </a:rPr>
              <a:t>certain situations?</a:t>
            </a:r>
            <a:endParaRPr sz="3600">
              <a:solidFill>
                <a:schemeClr val="accent1"/>
              </a:solidFill>
              <a:latin typeface="Google Sans Medium"/>
              <a:ea typeface="Google Sans Medium"/>
              <a:cs typeface="Google Sans Medium"/>
              <a:sym typeface="Google Sans Medium"/>
            </a:endParaRPr>
          </a:p>
        </p:txBody>
      </p:sp>
      <p:pic>
        <p:nvPicPr>
          <p:cNvPr id="198" name="Google Shape;198;p23"/>
          <p:cNvPicPr preferRelativeResize="0"/>
          <p:nvPr/>
        </p:nvPicPr>
        <p:blipFill>
          <a:blip r:embed="rId3">
            <a:alphaModFix/>
          </a:blip>
          <a:stretch>
            <a:fillRect/>
          </a:stretch>
        </p:blipFill>
        <p:spPr>
          <a:xfrm>
            <a:off x="7139375" y="1010250"/>
            <a:ext cx="477325" cy="632475"/>
          </a:xfrm>
          <a:prstGeom prst="rect">
            <a:avLst/>
          </a:prstGeom>
          <a:noFill/>
          <a:ln>
            <a:noFill/>
          </a:ln>
        </p:spPr>
      </p:pic>
      <p:pic>
        <p:nvPicPr>
          <p:cNvPr id="199" name="Google Shape;199;p23"/>
          <p:cNvPicPr preferRelativeResize="0"/>
          <p:nvPr/>
        </p:nvPicPr>
        <p:blipFill rotWithShape="1">
          <a:blip r:embed="rId4">
            <a:alphaModFix/>
          </a:blip>
          <a:srcRect b="0" l="0" r="20031" t="42745"/>
          <a:stretch/>
        </p:blipFill>
        <p:spPr>
          <a:xfrm>
            <a:off x="6093901" y="1706688"/>
            <a:ext cx="2162749" cy="2882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3" name="Shape 203"/>
        <p:cNvGrpSpPr/>
        <p:nvPr/>
      </p:nvGrpSpPr>
      <p:grpSpPr>
        <a:xfrm>
          <a:off x="0" y="0"/>
          <a:ext cx="0" cy="0"/>
          <a:chOff x="0" y="0"/>
          <a:chExt cx="0" cy="0"/>
        </a:xfrm>
      </p:grpSpPr>
      <p:sp>
        <p:nvSpPr>
          <p:cNvPr id="204" name="Google Shape;204;p24"/>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05" name="Google Shape;205;p24"/>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206" name="Google Shape;206;p24"/>
          <p:cNvSpPr txBox="1"/>
          <p:nvPr/>
        </p:nvSpPr>
        <p:spPr>
          <a:xfrm>
            <a:off x="363450" y="1176425"/>
            <a:ext cx="3811800" cy="155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Do you think that playing this game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will </a:t>
            </a:r>
            <a:r>
              <a:rPr lang="en" sz="2800">
                <a:solidFill>
                  <a:schemeClr val="accent1"/>
                </a:solidFill>
                <a:latin typeface="Google Sans Medium"/>
                <a:ea typeface="Google Sans Medium"/>
                <a:cs typeface="Google Sans Medium"/>
                <a:sym typeface="Google Sans Medium"/>
              </a:rPr>
              <a:t>help you be safer online in the future?</a:t>
            </a:r>
            <a:endParaRPr sz="2800">
              <a:solidFill>
                <a:schemeClr val="dk2"/>
              </a:solidFill>
              <a:latin typeface="Google Sans Medium"/>
              <a:ea typeface="Google Sans Medium"/>
              <a:cs typeface="Google Sans Medium"/>
              <a:sym typeface="Google Sans Medium"/>
            </a:endParaRPr>
          </a:p>
        </p:txBody>
      </p:sp>
      <p:pic>
        <p:nvPicPr>
          <p:cNvPr id="207" name="Google Shape;207;p24"/>
          <p:cNvPicPr preferRelativeResize="0"/>
          <p:nvPr/>
        </p:nvPicPr>
        <p:blipFill rotWithShape="1">
          <a:blip r:embed="rId3">
            <a:alphaModFix/>
          </a:blip>
          <a:srcRect b="3555" l="0" r="0" t="8447"/>
          <a:stretch/>
        </p:blipFill>
        <p:spPr>
          <a:xfrm>
            <a:off x="5332200" y="1134120"/>
            <a:ext cx="3811801" cy="33542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 name="Shape 211"/>
        <p:cNvGrpSpPr/>
        <p:nvPr/>
      </p:nvGrpSpPr>
      <p:grpSpPr>
        <a:xfrm>
          <a:off x="0" y="0"/>
          <a:ext cx="0" cy="0"/>
          <a:chOff x="0" y="0"/>
          <a:chExt cx="0" cy="0"/>
        </a:xfrm>
      </p:grpSpPr>
      <p:sp>
        <p:nvSpPr>
          <p:cNvPr id="212" name="Google Shape;212;p25"/>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13" name="Google Shape;213;p25"/>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214" name="Google Shape;214;p25"/>
          <p:cNvSpPr txBox="1"/>
          <p:nvPr/>
        </p:nvSpPr>
        <p:spPr>
          <a:xfrm>
            <a:off x="363450" y="1176425"/>
            <a:ext cx="4071600" cy="1939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Now that you’ve played this game, what’s </a:t>
            </a:r>
            <a:br>
              <a:rPr lang="en" sz="2800">
                <a:solidFill>
                  <a:schemeClr val="dk2"/>
                </a:solidFill>
                <a:latin typeface="Google Sans Medium"/>
                <a:ea typeface="Google Sans Medium"/>
                <a:cs typeface="Google Sans Medium"/>
                <a:sym typeface="Google Sans Medium"/>
              </a:rPr>
            </a:br>
            <a:r>
              <a:rPr lang="en" sz="2800">
                <a:solidFill>
                  <a:schemeClr val="accent1"/>
                </a:solidFill>
                <a:latin typeface="Google Sans Medium"/>
                <a:ea typeface="Google Sans Medium"/>
                <a:cs typeface="Google Sans Medium"/>
                <a:sym typeface="Google Sans Medium"/>
              </a:rPr>
              <a:t>one thing you might do differently</a:t>
            </a:r>
            <a:r>
              <a:rPr lang="en" sz="2800">
                <a:solidFill>
                  <a:schemeClr val="dk2"/>
                </a:solidFill>
                <a:latin typeface="Google Sans Medium"/>
                <a:ea typeface="Google Sans Medium"/>
                <a:cs typeface="Google Sans Medium"/>
                <a:sym typeface="Google Sans Medium"/>
              </a:rPr>
              <a:t> when you’re </a:t>
            </a:r>
            <a:r>
              <a:rPr lang="en" sz="2800">
                <a:solidFill>
                  <a:schemeClr val="accent1"/>
                </a:solidFill>
                <a:latin typeface="Google Sans Medium"/>
                <a:ea typeface="Google Sans Medium"/>
                <a:cs typeface="Google Sans Medium"/>
                <a:sym typeface="Google Sans Medium"/>
              </a:rPr>
              <a:t>online in the future?</a:t>
            </a:r>
            <a:endParaRPr sz="2800">
              <a:solidFill>
                <a:schemeClr val="dk2"/>
              </a:solidFill>
              <a:latin typeface="Google Sans Medium"/>
              <a:ea typeface="Google Sans Medium"/>
              <a:cs typeface="Google Sans Medium"/>
              <a:sym typeface="Google Sans Medium"/>
            </a:endParaRPr>
          </a:p>
        </p:txBody>
      </p:sp>
      <p:pic>
        <p:nvPicPr>
          <p:cNvPr id="215" name="Google Shape;215;p25"/>
          <p:cNvPicPr preferRelativeResize="0"/>
          <p:nvPr/>
        </p:nvPicPr>
        <p:blipFill rotWithShape="1">
          <a:blip r:embed="rId3">
            <a:alphaModFix/>
          </a:blip>
          <a:srcRect b="12380" l="33668" r="158" t="0"/>
          <a:stretch/>
        </p:blipFill>
        <p:spPr>
          <a:xfrm>
            <a:off x="6165050" y="666843"/>
            <a:ext cx="2877101" cy="38097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5" name="Shape 55"/>
        <p:cNvGrpSpPr/>
        <p:nvPr/>
      </p:nvGrpSpPr>
      <p:grpSpPr>
        <a:xfrm>
          <a:off x="0" y="0"/>
          <a:ext cx="0" cy="0"/>
          <a:chOff x="0" y="0"/>
          <a:chExt cx="0" cy="0"/>
        </a:xfrm>
      </p:grpSpPr>
      <p:sp>
        <p:nvSpPr>
          <p:cNvPr id="56" name="Google Shape;56;p8"/>
          <p:cNvSpPr/>
          <p:nvPr/>
        </p:nvSpPr>
        <p:spPr>
          <a:xfrm>
            <a:off x="1337413" y="2444175"/>
            <a:ext cx="2074500" cy="1545900"/>
          </a:xfrm>
          <a:prstGeom prst="roundRect">
            <a:avLst>
              <a:gd fmla="val 16667" name="adj"/>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57" name="Google Shape;57;p8"/>
          <p:cNvSpPr txBox="1"/>
          <p:nvPr/>
        </p:nvSpPr>
        <p:spPr>
          <a:xfrm>
            <a:off x="1337887" y="2884584"/>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chemeClr val="accent2"/>
                </a:solidFill>
                <a:latin typeface="Google Sans Medium"/>
                <a:ea typeface="Google Sans Medium"/>
                <a:cs typeface="Google Sans Medium"/>
                <a:sym typeface="Google Sans Medium"/>
              </a:rPr>
              <a:t>Not at all confident</a:t>
            </a:r>
            <a:endParaRPr sz="2400">
              <a:solidFill>
                <a:schemeClr val="accent2"/>
              </a:solidFill>
              <a:latin typeface="Google Sans Medium"/>
              <a:ea typeface="Google Sans Medium"/>
              <a:cs typeface="Google Sans Medium"/>
              <a:sym typeface="Google Sans Medium"/>
            </a:endParaRPr>
          </a:p>
        </p:txBody>
      </p:sp>
      <p:sp>
        <p:nvSpPr>
          <p:cNvPr id="58" name="Google Shape;58;p8"/>
          <p:cNvSpPr txBox="1"/>
          <p:nvPr/>
        </p:nvSpPr>
        <p:spPr>
          <a:xfrm>
            <a:off x="1215750" y="370650"/>
            <a:ext cx="6712500" cy="18285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4400">
                <a:solidFill>
                  <a:schemeClr val="lt1"/>
                </a:solidFill>
                <a:latin typeface="Google Sans"/>
                <a:ea typeface="Google Sans"/>
                <a:cs typeface="Google Sans"/>
                <a:sym typeface="Google Sans"/>
              </a:rPr>
              <a:t>How confident do you feel about knowing what is true or fake online?</a:t>
            </a:r>
            <a:endParaRPr b="1" sz="4400">
              <a:solidFill>
                <a:schemeClr val="lt1"/>
              </a:solidFill>
              <a:latin typeface="Google Sans"/>
              <a:ea typeface="Google Sans"/>
              <a:cs typeface="Google Sans"/>
              <a:sym typeface="Google Sans"/>
            </a:endParaRPr>
          </a:p>
        </p:txBody>
      </p:sp>
      <p:sp>
        <p:nvSpPr>
          <p:cNvPr id="59" name="Google Shape;59;p8"/>
          <p:cNvSpPr/>
          <p:nvPr/>
        </p:nvSpPr>
        <p:spPr>
          <a:xfrm>
            <a:off x="3534750" y="2444175"/>
            <a:ext cx="2074500" cy="1545900"/>
          </a:xfrm>
          <a:prstGeom prst="roundRect">
            <a:avLst>
              <a:gd fmla="val 16667" name="adj"/>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60" name="Google Shape;60;p8"/>
          <p:cNvSpPr/>
          <p:nvPr/>
        </p:nvSpPr>
        <p:spPr>
          <a:xfrm>
            <a:off x="5731613" y="2444175"/>
            <a:ext cx="2074500" cy="1545900"/>
          </a:xfrm>
          <a:prstGeom prst="roundRect">
            <a:avLst>
              <a:gd fmla="val 16667" name="adj"/>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61" name="Google Shape;61;p8"/>
          <p:cNvSpPr txBox="1"/>
          <p:nvPr/>
        </p:nvSpPr>
        <p:spPr>
          <a:xfrm>
            <a:off x="3534762" y="2884584"/>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chemeClr val="accent3"/>
                </a:solidFill>
                <a:latin typeface="Google Sans Medium"/>
                <a:ea typeface="Google Sans Medium"/>
                <a:cs typeface="Google Sans Medium"/>
                <a:sym typeface="Google Sans Medium"/>
              </a:rPr>
              <a:t>Quite</a:t>
            </a:r>
            <a:br>
              <a:rPr lang="en" sz="2400">
                <a:solidFill>
                  <a:schemeClr val="accent3"/>
                </a:solidFill>
                <a:latin typeface="Google Sans Medium"/>
                <a:ea typeface="Google Sans Medium"/>
                <a:cs typeface="Google Sans Medium"/>
                <a:sym typeface="Google Sans Medium"/>
              </a:rPr>
            </a:br>
            <a:r>
              <a:rPr lang="en" sz="2400">
                <a:solidFill>
                  <a:schemeClr val="accent3"/>
                </a:solidFill>
                <a:latin typeface="Google Sans Medium"/>
                <a:ea typeface="Google Sans Medium"/>
                <a:cs typeface="Google Sans Medium"/>
                <a:sym typeface="Google Sans Medium"/>
              </a:rPr>
              <a:t>confident</a:t>
            </a:r>
            <a:endParaRPr sz="2400">
              <a:solidFill>
                <a:schemeClr val="accent3"/>
              </a:solidFill>
              <a:latin typeface="Google Sans Medium"/>
              <a:ea typeface="Google Sans Medium"/>
              <a:cs typeface="Google Sans Medium"/>
              <a:sym typeface="Google Sans Medium"/>
            </a:endParaRPr>
          </a:p>
        </p:txBody>
      </p:sp>
      <p:sp>
        <p:nvSpPr>
          <p:cNvPr id="62" name="Google Shape;62;p8"/>
          <p:cNvSpPr txBox="1"/>
          <p:nvPr/>
        </p:nvSpPr>
        <p:spPr>
          <a:xfrm>
            <a:off x="5731637" y="2884584"/>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chemeClr val="accent4"/>
                </a:solidFill>
                <a:latin typeface="Google Sans Medium"/>
                <a:ea typeface="Google Sans Medium"/>
                <a:cs typeface="Google Sans Medium"/>
                <a:sym typeface="Google Sans Medium"/>
              </a:rPr>
              <a:t>Very</a:t>
            </a:r>
            <a:br>
              <a:rPr lang="en" sz="2400">
                <a:solidFill>
                  <a:schemeClr val="accent4"/>
                </a:solidFill>
                <a:latin typeface="Google Sans Medium"/>
                <a:ea typeface="Google Sans Medium"/>
                <a:cs typeface="Google Sans Medium"/>
                <a:sym typeface="Google Sans Medium"/>
              </a:rPr>
            </a:br>
            <a:r>
              <a:rPr lang="en" sz="2400">
                <a:solidFill>
                  <a:schemeClr val="accent4"/>
                </a:solidFill>
                <a:latin typeface="Google Sans Medium"/>
                <a:ea typeface="Google Sans Medium"/>
                <a:cs typeface="Google Sans Medium"/>
                <a:sym typeface="Google Sans Medium"/>
              </a:rPr>
              <a:t>confident</a:t>
            </a:r>
            <a:endParaRPr sz="2400">
              <a:solidFill>
                <a:schemeClr val="accent4"/>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 name="Shape 219"/>
        <p:cNvGrpSpPr/>
        <p:nvPr/>
      </p:nvGrpSpPr>
      <p:grpSpPr>
        <a:xfrm>
          <a:off x="0" y="0"/>
          <a:ext cx="0" cy="0"/>
          <a:chOff x="0" y="0"/>
          <a:chExt cx="0" cy="0"/>
        </a:xfrm>
      </p:grpSpPr>
      <p:sp>
        <p:nvSpPr>
          <p:cNvPr id="220" name="Google Shape;220;p26"/>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21" name="Google Shape;221;p26"/>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222" name="Google Shape;222;p26"/>
          <p:cNvSpPr txBox="1"/>
          <p:nvPr/>
        </p:nvSpPr>
        <p:spPr>
          <a:xfrm>
            <a:off x="363450" y="1176425"/>
            <a:ext cx="3811800" cy="2327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should you do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if you’re </a:t>
            </a:r>
            <a:r>
              <a:rPr lang="en" sz="2800">
                <a:solidFill>
                  <a:schemeClr val="accent1"/>
                </a:solidFill>
                <a:latin typeface="Google Sans Medium"/>
                <a:ea typeface="Google Sans Medium"/>
                <a:cs typeface="Google Sans Medium"/>
                <a:sym typeface="Google Sans Medium"/>
              </a:rPr>
              <a:t>unsure</a:t>
            </a:r>
            <a:r>
              <a:rPr lang="en" sz="2800">
                <a:solidFill>
                  <a:schemeClr val="dk2"/>
                </a:solidFill>
                <a:latin typeface="Google Sans Medium"/>
                <a:ea typeface="Google Sans Medium"/>
                <a:cs typeface="Google Sans Medium"/>
                <a:sym typeface="Google Sans Medium"/>
              </a:rPr>
              <a:t> or </a:t>
            </a:r>
            <a:r>
              <a:rPr lang="en" sz="2800">
                <a:solidFill>
                  <a:schemeClr val="accent1"/>
                </a:solidFill>
                <a:latin typeface="Google Sans Medium"/>
                <a:ea typeface="Google Sans Medium"/>
                <a:cs typeface="Google Sans Medium"/>
                <a:sym typeface="Google Sans Medium"/>
              </a:rPr>
              <a:t>worried</a:t>
            </a:r>
            <a:r>
              <a:rPr lang="en" sz="2800">
                <a:solidFill>
                  <a:schemeClr val="dk2"/>
                </a:solidFill>
                <a:latin typeface="Google Sans Medium"/>
                <a:ea typeface="Google Sans Medium"/>
                <a:cs typeface="Google Sans Medium"/>
                <a:sym typeface="Google Sans Medium"/>
              </a:rPr>
              <a:t> about </a:t>
            </a:r>
            <a:r>
              <a:rPr lang="en" sz="2800">
                <a:solidFill>
                  <a:schemeClr val="accent1"/>
                </a:solidFill>
                <a:latin typeface="Google Sans Medium"/>
                <a:ea typeface="Google Sans Medium"/>
                <a:cs typeface="Google Sans Medium"/>
                <a:sym typeface="Google Sans Medium"/>
              </a:rPr>
              <a:t>something you come across online? How?</a:t>
            </a:r>
            <a:endParaRPr sz="2800">
              <a:solidFill>
                <a:schemeClr val="accent1"/>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2800">
              <a:solidFill>
                <a:schemeClr val="dk2"/>
              </a:solidFill>
              <a:latin typeface="Google Sans Medium"/>
              <a:ea typeface="Google Sans Medium"/>
              <a:cs typeface="Google Sans Medium"/>
              <a:sym typeface="Google Sans Medium"/>
            </a:endParaRPr>
          </a:p>
        </p:txBody>
      </p:sp>
      <p:pic>
        <p:nvPicPr>
          <p:cNvPr id="223" name="Google Shape;223;p26"/>
          <p:cNvPicPr preferRelativeResize="0"/>
          <p:nvPr/>
        </p:nvPicPr>
        <p:blipFill>
          <a:blip r:embed="rId3">
            <a:alphaModFix/>
          </a:blip>
          <a:stretch>
            <a:fillRect/>
          </a:stretch>
        </p:blipFill>
        <p:spPr>
          <a:xfrm rot="272831">
            <a:off x="6511432" y="1805328"/>
            <a:ext cx="1707585" cy="24689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7" name="Shape 227"/>
        <p:cNvGrpSpPr/>
        <p:nvPr/>
      </p:nvGrpSpPr>
      <p:grpSpPr>
        <a:xfrm>
          <a:off x="0" y="0"/>
          <a:ext cx="0" cy="0"/>
          <a:chOff x="0" y="0"/>
          <a:chExt cx="0" cy="0"/>
        </a:xfrm>
      </p:grpSpPr>
      <p:sp>
        <p:nvSpPr>
          <p:cNvPr id="228" name="Google Shape;228;p27"/>
          <p:cNvSpPr/>
          <p:nvPr/>
        </p:nvSpPr>
        <p:spPr>
          <a:xfrm flipH="1" rot="10800000">
            <a:off x="7654024" y="12"/>
            <a:ext cx="1498463"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229" name="Google Shape;229;p27"/>
          <p:cNvSpPr txBox="1"/>
          <p:nvPr/>
        </p:nvSpPr>
        <p:spPr>
          <a:xfrm>
            <a:off x="385375" y="370650"/>
            <a:ext cx="7437000" cy="1828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4400">
                <a:solidFill>
                  <a:schemeClr val="accent3"/>
                </a:solidFill>
                <a:latin typeface="Google Sans"/>
                <a:ea typeface="Google Sans"/>
                <a:cs typeface="Google Sans"/>
                <a:sym typeface="Google Sans"/>
              </a:rPr>
              <a:t>Write down one thing you’d teach somebody about how to be Internet Alert</a:t>
            </a:r>
            <a:endParaRPr b="1" sz="4400">
              <a:solidFill>
                <a:schemeClr val="accent3"/>
              </a:solidFill>
              <a:latin typeface="Google Sans"/>
              <a:ea typeface="Google Sans"/>
              <a:cs typeface="Google Sans"/>
              <a:sym typeface="Google Sans"/>
            </a:endParaRPr>
          </a:p>
        </p:txBody>
      </p:sp>
      <p:sp>
        <p:nvSpPr>
          <p:cNvPr id="230" name="Google Shape;230;p27"/>
          <p:cNvSpPr txBox="1"/>
          <p:nvPr/>
        </p:nvSpPr>
        <p:spPr>
          <a:xfrm>
            <a:off x="321341" y="2225309"/>
            <a:ext cx="2163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Examples</a:t>
            </a:r>
            <a:endParaRPr sz="1500">
              <a:solidFill>
                <a:srgbClr val="3C4043"/>
              </a:solidFill>
              <a:latin typeface="Google Sans Medium"/>
              <a:ea typeface="Google Sans Medium"/>
              <a:cs typeface="Google Sans Medium"/>
              <a:sym typeface="Google Sans Medium"/>
            </a:endParaRPr>
          </a:p>
        </p:txBody>
      </p:sp>
      <p:sp>
        <p:nvSpPr>
          <p:cNvPr id="231" name="Google Shape;231;p27"/>
          <p:cNvSpPr/>
          <p:nvPr/>
        </p:nvSpPr>
        <p:spPr>
          <a:xfrm>
            <a:off x="430199" y="2640809"/>
            <a:ext cx="2781600" cy="1640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t" bIns="91425" lIns="91425" spcFirstLastPara="1" rIns="91425" wrap="square" tIns="182875">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“Watch out for emails from an unknown sender telling him he has won an iPad. It’s probably too good to be true.”</a:t>
            </a:r>
            <a:endParaRPr sz="2100">
              <a:solidFill>
                <a:schemeClr val="dk2"/>
              </a:solidFill>
              <a:latin typeface="Google Sans Medium"/>
              <a:ea typeface="Google Sans Medium"/>
              <a:cs typeface="Google Sans Medium"/>
              <a:sym typeface="Google Sans Medium"/>
            </a:endParaRPr>
          </a:p>
        </p:txBody>
      </p:sp>
      <p:sp>
        <p:nvSpPr>
          <p:cNvPr id="232" name="Google Shape;232;p27"/>
          <p:cNvSpPr/>
          <p:nvPr/>
        </p:nvSpPr>
        <p:spPr>
          <a:xfrm>
            <a:off x="3336715" y="2640809"/>
            <a:ext cx="2781600" cy="1640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t" bIns="91425" lIns="91425" spcFirstLastPara="1" rIns="91425" wrap="square" tIns="182875">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“If you come across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a phishing email you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should always report it.”</a:t>
            </a:r>
            <a:endParaRPr sz="2100">
              <a:solidFill>
                <a:schemeClr val="dk2"/>
              </a:solidFill>
              <a:latin typeface="Google Sans Medium"/>
              <a:ea typeface="Google Sans Medium"/>
              <a:cs typeface="Google Sans Medium"/>
              <a:sym typeface="Google Sans Medium"/>
            </a:endParaRPr>
          </a:p>
        </p:txBody>
      </p:sp>
      <p:pic>
        <p:nvPicPr>
          <p:cNvPr id="233" name="Google Shape;233;p27"/>
          <p:cNvPicPr preferRelativeResize="0"/>
          <p:nvPr/>
        </p:nvPicPr>
        <p:blipFill rotWithShape="1">
          <a:blip r:embed="rId3">
            <a:alphaModFix/>
          </a:blip>
          <a:srcRect b="18005" l="39972" r="0" t="0"/>
          <a:stretch/>
        </p:blipFill>
        <p:spPr>
          <a:xfrm>
            <a:off x="6700695" y="2432633"/>
            <a:ext cx="2142496" cy="2383843"/>
          </a:xfrm>
          <a:prstGeom prst="rect">
            <a:avLst/>
          </a:prstGeom>
          <a:noFill/>
          <a:ln>
            <a:noFill/>
          </a:ln>
        </p:spPr>
      </p:pic>
      <p:pic>
        <p:nvPicPr>
          <p:cNvPr id="234" name="Google Shape;234;p27"/>
          <p:cNvPicPr preferRelativeResize="0"/>
          <p:nvPr/>
        </p:nvPicPr>
        <p:blipFill>
          <a:blip r:embed="rId4">
            <a:alphaModFix/>
          </a:blip>
          <a:stretch>
            <a:fillRect/>
          </a:stretch>
        </p:blipFill>
        <p:spPr>
          <a:xfrm rot="1434822">
            <a:off x="6526115" y="2454823"/>
            <a:ext cx="531252" cy="8340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8" name="Shape 238"/>
        <p:cNvGrpSpPr/>
        <p:nvPr/>
      </p:nvGrpSpPr>
      <p:grpSpPr>
        <a:xfrm>
          <a:off x="0" y="0"/>
          <a:ext cx="0" cy="0"/>
          <a:chOff x="0" y="0"/>
          <a:chExt cx="0" cy="0"/>
        </a:xfrm>
      </p:grpSpPr>
      <p:sp>
        <p:nvSpPr>
          <p:cNvPr id="239" name="Google Shape;239;p28"/>
          <p:cNvSpPr txBox="1"/>
          <p:nvPr/>
        </p:nvSpPr>
        <p:spPr>
          <a:xfrm>
            <a:off x="933750" y="370650"/>
            <a:ext cx="7276500" cy="18285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4400">
                <a:solidFill>
                  <a:srgbClr val="FEFEFE"/>
                </a:solidFill>
                <a:latin typeface="Google Sans"/>
                <a:ea typeface="Google Sans"/>
                <a:cs typeface="Google Sans"/>
                <a:sym typeface="Google Sans"/>
              </a:rPr>
              <a:t>Now how confident do you feel about knowing what </a:t>
            </a:r>
            <a:br>
              <a:rPr b="1" lang="en" sz="4400">
                <a:solidFill>
                  <a:srgbClr val="FEFEFE"/>
                </a:solidFill>
                <a:latin typeface="Google Sans"/>
                <a:ea typeface="Google Sans"/>
                <a:cs typeface="Google Sans"/>
                <a:sym typeface="Google Sans"/>
              </a:rPr>
            </a:br>
            <a:r>
              <a:rPr b="1" lang="en" sz="4400">
                <a:solidFill>
                  <a:srgbClr val="FEFEFE"/>
                </a:solidFill>
                <a:latin typeface="Google Sans"/>
                <a:ea typeface="Google Sans"/>
                <a:cs typeface="Google Sans"/>
                <a:sym typeface="Google Sans"/>
              </a:rPr>
              <a:t>is true or fake online?</a:t>
            </a:r>
            <a:endParaRPr b="1" sz="4400">
              <a:solidFill>
                <a:srgbClr val="FEFEFE"/>
              </a:solidFill>
              <a:latin typeface="Google Sans"/>
              <a:ea typeface="Google Sans"/>
              <a:cs typeface="Google Sans"/>
              <a:sym typeface="Google Sans"/>
            </a:endParaRPr>
          </a:p>
        </p:txBody>
      </p:sp>
      <p:sp>
        <p:nvSpPr>
          <p:cNvPr id="240" name="Google Shape;240;p28"/>
          <p:cNvSpPr/>
          <p:nvPr/>
        </p:nvSpPr>
        <p:spPr>
          <a:xfrm>
            <a:off x="1337413" y="2444175"/>
            <a:ext cx="2074500" cy="1545900"/>
          </a:xfrm>
          <a:prstGeom prst="roundRect">
            <a:avLst>
              <a:gd fmla="val 16667" name="adj"/>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41" name="Google Shape;241;p28"/>
          <p:cNvSpPr txBox="1"/>
          <p:nvPr/>
        </p:nvSpPr>
        <p:spPr>
          <a:xfrm>
            <a:off x="1337887" y="2884584"/>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chemeClr val="accent2"/>
                </a:solidFill>
                <a:latin typeface="Google Sans Medium"/>
                <a:ea typeface="Google Sans Medium"/>
                <a:cs typeface="Google Sans Medium"/>
                <a:sym typeface="Google Sans Medium"/>
              </a:rPr>
              <a:t>Not at all confident</a:t>
            </a:r>
            <a:endParaRPr sz="2400">
              <a:solidFill>
                <a:schemeClr val="accent2"/>
              </a:solidFill>
              <a:latin typeface="Google Sans Medium"/>
              <a:ea typeface="Google Sans Medium"/>
              <a:cs typeface="Google Sans Medium"/>
              <a:sym typeface="Google Sans Medium"/>
            </a:endParaRPr>
          </a:p>
        </p:txBody>
      </p:sp>
      <p:sp>
        <p:nvSpPr>
          <p:cNvPr id="242" name="Google Shape;242;p28"/>
          <p:cNvSpPr/>
          <p:nvPr/>
        </p:nvSpPr>
        <p:spPr>
          <a:xfrm>
            <a:off x="3534750" y="2444175"/>
            <a:ext cx="2074500" cy="1545900"/>
          </a:xfrm>
          <a:prstGeom prst="roundRect">
            <a:avLst>
              <a:gd fmla="val 16667" name="adj"/>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43" name="Google Shape;243;p28"/>
          <p:cNvSpPr/>
          <p:nvPr/>
        </p:nvSpPr>
        <p:spPr>
          <a:xfrm>
            <a:off x="5731613" y="2444175"/>
            <a:ext cx="2074500" cy="1545900"/>
          </a:xfrm>
          <a:prstGeom prst="roundRect">
            <a:avLst>
              <a:gd fmla="val 16667" name="adj"/>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44" name="Google Shape;244;p28"/>
          <p:cNvSpPr txBox="1"/>
          <p:nvPr/>
        </p:nvSpPr>
        <p:spPr>
          <a:xfrm>
            <a:off x="3534762" y="2884584"/>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chemeClr val="accent3"/>
                </a:solidFill>
                <a:latin typeface="Google Sans Medium"/>
                <a:ea typeface="Google Sans Medium"/>
                <a:cs typeface="Google Sans Medium"/>
                <a:sym typeface="Google Sans Medium"/>
              </a:rPr>
              <a:t>Quite</a:t>
            </a:r>
            <a:br>
              <a:rPr lang="en" sz="2400">
                <a:solidFill>
                  <a:schemeClr val="accent3"/>
                </a:solidFill>
                <a:latin typeface="Google Sans Medium"/>
                <a:ea typeface="Google Sans Medium"/>
                <a:cs typeface="Google Sans Medium"/>
                <a:sym typeface="Google Sans Medium"/>
              </a:rPr>
            </a:br>
            <a:r>
              <a:rPr lang="en" sz="2400">
                <a:solidFill>
                  <a:schemeClr val="accent3"/>
                </a:solidFill>
                <a:latin typeface="Google Sans Medium"/>
                <a:ea typeface="Google Sans Medium"/>
                <a:cs typeface="Google Sans Medium"/>
                <a:sym typeface="Google Sans Medium"/>
              </a:rPr>
              <a:t>confident</a:t>
            </a:r>
            <a:endParaRPr sz="2400">
              <a:solidFill>
                <a:schemeClr val="accent3"/>
              </a:solidFill>
              <a:latin typeface="Google Sans Medium"/>
              <a:ea typeface="Google Sans Medium"/>
              <a:cs typeface="Google Sans Medium"/>
              <a:sym typeface="Google Sans Medium"/>
            </a:endParaRPr>
          </a:p>
        </p:txBody>
      </p:sp>
      <p:sp>
        <p:nvSpPr>
          <p:cNvPr id="245" name="Google Shape;245;p28"/>
          <p:cNvSpPr txBox="1"/>
          <p:nvPr/>
        </p:nvSpPr>
        <p:spPr>
          <a:xfrm>
            <a:off x="5731637" y="2884584"/>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chemeClr val="accent4"/>
                </a:solidFill>
                <a:latin typeface="Google Sans Medium"/>
                <a:ea typeface="Google Sans Medium"/>
                <a:cs typeface="Google Sans Medium"/>
                <a:sym typeface="Google Sans Medium"/>
              </a:rPr>
              <a:t>Very</a:t>
            </a:r>
            <a:br>
              <a:rPr lang="en" sz="2400">
                <a:solidFill>
                  <a:schemeClr val="accent4"/>
                </a:solidFill>
                <a:latin typeface="Google Sans Medium"/>
                <a:ea typeface="Google Sans Medium"/>
                <a:cs typeface="Google Sans Medium"/>
                <a:sym typeface="Google Sans Medium"/>
              </a:rPr>
            </a:br>
            <a:r>
              <a:rPr lang="en" sz="2400">
                <a:solidFill>
                  <a:schemeClr val="accent4"/>
                </a:solidFill>
                <a:latin typeface="Google Sans Medium"/>
                <a:ea typeface="Google Sans Medium"/>
                <a:cs typeface="Google Sans Medium"/>
                <a:sym typeface="Google Sans Medium"/>
              </a:rPr>
              <a:t>confident</a:t>
            </a:r>
            <a:endParaRPr sz="2400">
              <a:solidFill>
                <a:schemeClr val="accent4"/>
              </a:solidFill>
              <a:latin typeface="Google Sans Medium"/>
              <a:ea typeface="Google Sans Medium"/>
              <a:cs typeface="Google Sans Medium"/>
              <a:sym typeface="Google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6" name="Shape 66"/>
        <p:cNvGrpSpPr/>
        <p:nvPr/>
      </p:nvGrpSpPr>
      <p:grpSpPr>
        <a:xfrm>
          <a:off x="0" y="0"/>
          <a:ext cx="0" cy="0"/>
          <a:chOff x="0" y="0"/>
          <a:chExt cx="0" cy="0"/>
        </a:xfrm>
      </p:grpSpPr>
      <p:sp>
        <p:nvSpPr>
          <p:cNvPr id="67" name="Google Shape;67;p9"/>
          <p:cNvSpPr/>
          <p:nvPr/>
        </p:nvSpPr>
        <p:spPr>
          <a:xfrm>
            <a:off x="6037675"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68" name="Google Shape;68;p9"/>
          <p:cNvSpPr txBox="1"/>
          <p:nvPr/>
        </p:nvSpPr>
        <p:spPr>
          <a:xfrm>
            <a:off x="385375" y="370650"/>
            <a:ext cx="5519100" cy="2400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How can you tell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if something on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the internet is fake or unreliable?</a:t>
            </a:r>
            <a:endParaRPr b="1" sz="4400">
              <a:solidFill>
                <a:schemeClr val="accent1"/>
              </a:solidFill>
              <a:latin typeface="Google Sans"/>
              <a:ea typeface="Google Sans"/>
              <a:cs typeface="Google Sans"/>
              <a:sym typeface="Google Sans"/>
            </a:endParaRPr>
          </a:p>
        </p:txBody>
      </p:sp>
      <p:pic>
        <p:nvPicPr>
          <p:cNvPr id="69" name="Google Shape;69;p9"/>
          <p:cNvPicPr preferRelativeResize="0"/>
          <p:nvPr/>
        </p:nvPicPr>
        <p:blipFill rotWithShape="1">
          <a:blip r:embed="rId3">
            <a:alphaModFix/>
          </a:blip>
          <a:srcRect b="36531" l="4759" r="45503" t="-881"/>
          <a:stretch/>
        </p:blipFill>
        <p:spPr>
          <a:xfrm rot="23">
            <a:off x="4626050" y="1358140"/>
            <a:ext cx="4517951" cy="3785346"/>
          </a:xfrm>
          <a:prstGeom prst="rect">
            <a:avLst/>
          </a:prstGeom>
          <a:noFill/>
          <a:ln>
            <a:noFill/>
          </a:ln>
        </p:spPr>
      </p:pic>
      <p:sp>
        <p:nvSpPr>
          <p:cNvPr id="70" name="Google Shape;70;p9"/>
          <p:cNvSpPr txBox="1"/>
          <p:nvPr/>
        </p:nvSpPr>
        <p:spPr>
          <a:xfrm rot="-75747">
            <a:off x="6358347" y="424002"/>
            <a:ext cx="830602" cy="186255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chemeClr val="dk2"/>
                </a:solidFill>
                <a:latin typeface="Google Sans"/>
                <a:ea typeface="Google Sans"/>
                <a:cs typeface="Google Sans"/>
                <a:sym typeface="Google Sans"/>
              </a:rPr>
              <a:t>?</a:t>
            </a:r>
            <a:endParaRPr b="1" sz="10900">
              <a:solidFill>
                <a:schemeClr val="dk2"/>
              </a:solidFill>
              <a:latin typeface="Google Sans"/>
              <a:ea typeface="Google Sans"/>
              <a:cs typeface="Google Sans"/>
              <a:sym typeface="Google Sans"/>
            </a:endParaRPr>
          </a:p>
        </p:txBody>
      </p:sp>
      <p:sp>
        <p:nvSpPr>
          <p:cNvPr id="71" name="Google Shape;71;p9"/>
          <p:cNvSpPr txBox="1"/>
          <p:nvPr/>
        </p:nvSpPr>
        <p:spPr>
          <a:xfrm rot="877723">
            <a:off x="7235915" y="560433"/>
            <a:ext cx="830317" cy="186233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chemeClr val="dk2"/>
                </a:solidFill>
                <a:latin typeface="Google Sans"/>
                <a:ea typeface="Google Sans"/>
                <a:cs typeface="Google Sans"/>
                <a:sym typeface="Google Sans"/>
              </a:rPr>
              <a:t>?</a:t>
            </a:r>
            <a:endParaRPr b="1" sz="10900">
              <a:solidFill>
                <a:schemeClr val="dk2"/>
              </a:solidFill>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5" name="Shape 75"/>
        <p:cNvGrpSpPr/>
        <p:nvPr/>
      </p:nvGrpSpPr>
      <p:grpSpPr>
        <a:xfrm>
          <a:off x="0" y="0"/>
          <a:ext cx="0" cy="0"/>
          <a:chOff x="0" y="0"/>
          <a:chExt cx="0" cy="0"/>
        </a:xfrm>
      </p:grpSpPr>
      <p:sp>
        <p:nvSpPr>
          <p:cNvPr id="76" name="Google Shape;76;p10"/>
          <p:cNvSpPr txBox="1"/>
          <p:nvPr/>
        </p:nvSpPr>
        <p:spPr>
          <a:xfrm>
            <a:off x="385375" y="370650"/>
            <a:ext cx="4186500" cy="2524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Don’t bite that phishing hook!</a:t>
            </a:r>
            <a:endParaRPr b="1" sz="2700">
              <a:solidFill>
                <a:srgbClr val="FFFFFF"/>
              </a:solidFill>
              <a:latin typeface="Google Sans"/>
              <a:ea typeface="Google Sans"/>
              <a:cs typeface="Google Sans"/>
              <a:sym typeface="Google Sans"/>
            </a:endParaRPr>
          </a:p>
          <a:p>
            <a:pPr indent="0" lvl="0" marL="0" rtl="0" algn="l">
              <a:lnSpc>
                <a:spcPct val="90000"/>
              </a:lnSpc>
              <a:spcBef>
                <a:spcPts val="1000"/>
              </a:spcBef>
              <a:spcAft>
                <a:spcPts val="0"/>
              </a:spcAft>
              <a:buNone/>
            </a:pPr>
            <a:r>
              <a:rPr lang="en" sz="2800">
                <a:solidFill>
                  <a:srgbClr val="FFFFFF"/>
                </a:solidFill>
                <a:latin typeface="Google Sans Medium"/>
                <a:ea typeface="Google Sans Medium"/>
                <a:cs typeface="Google Sans Medium"/>
                <a:sym typeface="Google Sans Medium"/>
              </a:rPr>
              <a:t>Knowing what’s real </a:t>
            </a:r>
            <a:br>
              <a:rPr lang="en" sz="2800">
                <a:solidFill>
                  <a:srgbClr val="FFFFFF"/>
                </a:solidFill>
                <a:latin typeface="Google Sans Medium"/>
                <a:ea typeface="Google Sans Medium"/>
                <a:cs typeface="Google Sans Medium"/>
                <a:sym typeface="Google Sans Medium"/>
              </a:rPr>
            </a:br>
            <a:r>
              <a:rPr lang="en" sz="2800">
                <a:solidFill>
                  <a:srgbClr val="FFFFFF"/>
                </a:solidFill>
                <a:latin typeface="Google Sans Medium"/>
                <a:ea typeface="Google Sans Medium"/>
                <a:cs typeface="Google Sans Medium"/>
                <a:sym typeface="Google Sans Medium"/>
              </a:rPr>
              <a:t>and what’s fake</a:t>
            </a:r>
            <a:endParaRPr sz="2800">
              <a:solidFill>
                <a:srgbClr val="FFFFFF"/>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b="1" sz="2700">
              <a:solidFill>
                <a:srgbClr val="FFFFFF"/>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b="1" sz="2700">
              <a:solidFill>
                <a:srgbClr val="FFFFFF"/>
              </a:solidFill>
              <a:latin typeface="Google Sans"/>
              <a:ea typeface="Google Sans"/>
              <a:cs typeface="Google Sans"/>
              <a:sym typeface="Google Sans"/>
            </a:endParaRPr>
          </a:p>
        </p:txBody>
      </p:sp>
      <p:pic>
        <p:nvPicPr>
          <p:cNvPr id="77" name="Google Shape;77;p10"/>
          <p:cNvPicPr preferRelativeResize="0"/>
          <p:nvPr/>
        </p:nvPicPr>
        <p:blipFill>
          <a:blip r:embed="rId3">
            <a:alphaModFix/>
          </a:blip>
          <a:stretch>
            <a:fillRect/>
          </a:stretch>
        </p:blipFill>
        <p:spPr>
          <a:xfrm>
            <a:off x="7597351" y="370650"/>
            <a:ext cx="1161326" cy="1541999"/>
          </a:xfrm>
          <a:prstGeom prst="rect">
            <a:avLst/>
          </a:prstGeom>
          <a:noFill/>
          <a:ln>
            <a:noFill/>
          </a:ln>
        </p:spPr>
      </p:pic>
      <p:pic>
        <p:nvPicPr>
          <p:cNvPr id="78" name="Google Shape;78;p10"/>
          <p:cNvPicPr preferRelativeResize="0"/>
          <p:nvPr/>
        </p:nvPicPr>
        <p:blipFill rotWithShape="1">
          <a:blip r:embed="rId4">
            <a:alphaModFix/>
          </a:blip>
          <a:srcRect b="-250" l="-5499" r="2512" t="-8622"/>
          <a:stretch/>
        </p:blipFill>
        <p:spPr>
          <a:xfrm>
            <a:off x="6013100" y="1723075"/>
            <a:ext cx="3130902" cy="3154851"/>
          </a:xfrm>
          <a:prstGeom prst="rect">
            <a:avLst/>
          </a:prstGeom>
          <a:noFill/>
          <a:ln>
            <a:noFill/>
          </a:ln>
        </p:spPr>
      </p:pic>
      <p:pic>
        <p:nvPicPr>
          <p:cNvPr id="79" name="Google Shape;79;p10"/>
          <p:cNvPicPr preferRelativeResize="0"/>
          <p:nvPr/>
        </p:nvPicPr>
        <p:blipFill>
          <a:blip r:embed="rId5">
            <a:alphaModFix/>
          </a:blip>
          <a:stretch>
            <a:fillRect/>
          </a:stretch>
        </p:blipFill>
        <p:spPr>
          <a:xfrm>
            <a:off x="5256028" y="3348000"/>
            <a:ext cx="960225" cy="881025"/>
          </a:xfrm>
          <a:prstGeom prst="rect">
            <a:avLst/>
          </a:prstGeom>
          <a:noFill/>
          <a:ln>
            <a:noFill/>
          </a:ln>
        </p:spPr>
      </p:pic>
      <p:pic>
        <p:nvPicPr>
          <p:cNvPr id="80" name="Google Shape;80;p10"/>
          <p:cNvPicPr preferRelativeResize="0"/>
          <p:nvPr/>
        </p:nvPicPr>
        <p:blipFill>
          <a:blip r:embed="rId6">
            <a:alphaModFix/>
          </a:blip>
          <a:stretch>
            <a:fillRect/>
          </a:stretch>
        </p:blipFill>
        <p:spPr>
          <a:xfrm>
            <a:off x="6485000" y="3112730"/>
            <a:ext cx="1365838" cy="1466745"/>
          </a:xfrm>
          <a:prstGeom prst="rect">
            <a:avLst/>
          </a:prstGeom>
          <a:noFill/>
          <a:ln>
            <a:noFill/>
          </a:ln>
        </p:spPr>
      </p:pic>
      <p:pic>
        <p:nvPicPr>
          <p:cNvPr id="81" name="Google Shape;81;p10"/>
          <p:cNvPicPr preferRelativeResize="0"/>
          <p:nvPr/>
        </p:nvPicPr>
        <p:blipFill>
          <a:blip r:embed="rId7">
            <a:alphaModFix/>
          </a:blip>
          <a:stretch>
            <a:fillRect/>
          </a:stretch>
        </p:blipFill>
        <p:spPr>
          <a:xfrm>
            <a:off x="5947113" y="2169813"/>
            <a:ext cx="1213525" cy="1217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5" name="Shape 85"/>
        <p:cNvGrpSpPr/>
        <p:nvPr/>
      </p:nvGrpSpPr>
      <p:grpSpPr>
        <a:xfrm>
          <a:off x="0" y="0"/>
          <a:ext cx="0" cy="0"/>
          <a:chOff x="0" y="0"/>
          <a:chExt cx="0" cy="0"/>
        </a:xfrm>
      </p:grpSpPr>
      <p:sp>
        <p:nvSpPr>
          <p:cNvPr id="86" name="Google Shape;86;p11"/>
          <p:cNvSpPr/>
          <p:nvPr/>
        </p:nvSpPr>
        <p:spPr>
          <a:xfrm>
            <a:off x="4577986"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87" name="Google Shape;87;p11"/>
          <p:cNvSpPr txBox="1"/>
          <p:nvPr/>
        </p:nvSpPr>
        <p:spPr>
          <a:xfrm>
            <a:off x="385375" y="370650"/>
            <a:ext cx="41865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1000"/>
              </a:spcAft>
              <a:buClr>
                <a:srgbClr val="282828"/>
              </a:buClr>
              <a:buSzPts val="1100"/>
              <a:buFont typeface="Arial"/>
              <a:buNone/>
            </a:pPr>
            <a:r>
              <a:rPr b="1" lang="en" sz="4800">
                <a:solidFill>
                  <a:schemeClr val="accent2"/>
                </a:solidFill>
                <a:latin typeface="Google Sans"/>
                <a:ea typeface="Google Sans"/>
                <a:cs typeface="Google Sans"/>
                <a:sym typeface="Google Sans"/>
              </a:rPr>
              <a:t>Real or fake?</a:t>
            </a:r>
            <a:endParaRPr b="1" sz="4500">
              <a:solidFill>
                <a:srgbClr val="3569B2"/>
              </a:solidFill>
              <a:latin typeface="Google Sans"/>
              <a:ea typeface="Google Sans"/>
              <a:cs typeface="Google Sans"/>
              <a:sym typeface="Google Sans"/>
            </a:endParaRPr>
          </a:p>
        </p:txBody>
      </p:sp>
      <p:pic>
        <p:nvPicPr>
          <p:cNvPr id="88" name="Google Shape;88;p11"/>
          <p:cNvPicPr preferRelativeResize="0"/>
          <p:nvPr/>
        </p:nvPicPr>
        <p:blipFill>
          <a:blip r:embed="rId3">
            <a:alphaModFix/>
          </a:blip>
          <a:stretch>
            <a:fillRect/>
          </a:stretch>
        </p:blipFill>
        <p:spPr>
          <a:xfrm>
            <a:off x="2742350" y="1246861"/>
            <a:ext cx="3659290" cy="3015827"/>
          </a:xfrm>
          <a:prstGeom prst="rect">
            <a:avLst/>
          </a:prstGeom>
          <a:noFill/>
          <a:ln>
            <a:noFill/>
          </a:ln>
          <a:effectLst>
            <a:outerShdw blurRad="200025" rotWithShape="0" algn="bl" dir="2760000" dist="95250">
              <a:srgbClr val="000000">
                <a:alpha val="2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2" name="Shape 92"/>
        <p:cNvGrpSpPr/>
        <p:nvPr/>
      </p:nvGrpSpPr>
      <p:grpSpPr>
        <a:xfrm>
          <a:off x="0" y="0"/>
          <a:ext cx="0" cy="0"/>
          <a:chOff x="0" y="0"/>
          <a:chExt cx="0" cy="0"/>
        </a:xfrm>
      </p:grpSpPr>
      <p:sp>
        <p:nvSpPr>
          <p:cNvPr id="93" name="Google Shape;93;p12"/>
          <p:cNvSpPr/>
          <p:nvPr/>
        </p:nvSpPr>
        <p:spPr>
          <a:xfrm>
            <a:off x="4577986"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94" name="Google Shape;94;p12"/>
          <p:cNvSpPr txBox="1"/>
          <p:nvPr/>
        </p:nvSpPr>
        <p:spPr>
          <a:xfrm>
            <a:off x="385375" y="370650"/>
            <a:ext cx="41865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1000"/>
              </a:spcAft>
              <a:buClr>
                <a:srgbClr val="282828"/>
              </a:buClr>
              <a:buSzPts val="1100"/>
              <a:buFont typeface="Arial"/>
              <a:buNone/>
            </a:pPr>
            <a:r>
              <a:rPr b="1" lang="en" sz="4800">
                <a:solidFill>
                  <a:schemeClr val="accent2"/>
                </a:solidFill>
                <a:latin typeface="Google Sans"/>
                <a:ea typeface="Google Sans"/>
                <a:cs typeface="Google Sans"/>
                <a:sym typeface="Google Sans"/>
              </a:rPr>
              <a:t>Real or fake?</a:t>
            </a:r>
            <a:endParaRPr b="1" sz="4500">
              <a:solidFill>
                <a:srgbClr val="3569B2"/>
              </a:solidFill>
              <a:latin typeface="Google Sans"/>
              <a:ea typeface="Google Sans"/>
              <a:cs typeface="Google Sans"/>
              <a:sym typeface="Google Sans"/>
            </a:endParaRPr>
          </a:p>
        </p:txBody>
      </p:sp>
      <p:pic>
        <p:nvPicPr>
          <p:cNvPr id="95" name="Google Shape;95;p12"/>
          <p:cNvPicPr preferRelativeResize="0"/>
          <p:nvPr/>
        </p:nvPicPr>
        <p:blipFill>
          <a:blip r:embed="rId3">
            <a:alphaModFix/>
          </a:blip>
          <a:stretch>
            <a:fillRect/>
          </a:stretch>
        </p:blipFill>
        <p:spPr>
          <a:xfrm>
            <a:off x="3120650" y="1246850"/>
            <a:ext cx="2973249" cy="3015825"/>
          </a:xfrm>
          <a:prstGeom prst="rect">
            <a:avLst/>
          </a:prstGeom>
          <a:noFill/>
          <a:ln>
            <a:noFill/>
          </a:ln>
          <a:effectLst>
            <a:outerShdw blurRad="200025" rotWithShape="0" algn="bl" dir="2760000" dist="95250">
              <a:srgbClr val="000000">
                <a:alpha val="25000"/>
              </a:srgbClr>
            </a:outerShdw>
          </a:effectLst>
        </p:spPr>
      </p:pic>
      <p:pic>
        <p:nvPicPr>
          <p:cNvPr id="96" name="Google Shape;96;p12"/>
          <p:cNvPicPr preferRelativeResize="0"/>
          <p:nvPr/>
        </p:nvPicPr>
        <p:blipFill>
          <a:blip r:embed="rId4">
            <a:alphaModFix/>
          </a:blip>
          <a:stretch>
            <a:fillRect/>
          </a:stretch>
        </p:blipFill>
        <p:spPr>
          <a:xfrm>
            <a:off x="3120650" y="1246873"/>
            <a:ext cx="2973250" cy="30158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13"/>
          <p:cNvSpPr/>
          <p:nvPr/>
        </p:nvSpPr>
        <p:spPr>
          <a:xfrm>
            <a:off x="4577986"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102" name="Google Shape;102;p13"/>
          <p:cNvSpPr txBox="1"/>
          <p:nvPr/>
        </p:nvSpPr>
        <p:spPr>
          <a:xfrm>
            <a:off x="385375" y="370650"/>
            <a:ext cx="41865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1000"/>
              </a:spcAft>
              <a:buClr>
                <a:srgbClr val="282828"/>
              </a:buClr>
              <a:buSzPts val="1100"/>
              <a:buFont typeface="Arial"/>
              <a:buNone/>
            </a:pPr>
            <a:r>
              <a:rPr b="1" lang="en" sz="4800">
                <a:solidFill>
                  <a:schemeClr val="accent2"/>
                </a:solidFill>
                <a:latin typeface="Google Sans"/>
                <a:ea typeface="Google Sans"/>
                <a:cs typeface="Google Sans"/>
                <a:sym typeface="Google Sans"/>
              </a:rPr>
              <a:t>Real or fake?</a:t>
            </a:r>
            <a:endParaRPr b="1" sz="4500">
              <a:solidFill>
                <a:srgbClr val="3569B2"/>
              </a:solidFill>
              <a:latin typeface="Google Sans"/>
              <a:ea typeface="Google Sans"/>
              <a:cs typeface="Google Sans"/>
              <a:sym typeface="Google Sans"/>
            </a:endParaRPr>
          </a:p>
        </p:txBody>
      </p:sp>
      <p:pic>
        <p:nvPicPr>
          <p:cNvPr id="103" name="Google Shape;103;p13"/>
          <p:cNvPicPr preferRelativeResize="0"/>
          <p:nvPr/>
        </p:nvPicPr>
        <p:blipFill>
          <a:blip r:embed="rId3">
            <a:alphaModFix/>
          </a:blip>
          <a:stretch>
            <a:fillRect/>
          </a:stretch>
        </p:blipFill>
        <p:spPr>
          <a:xfrm>
            <a:off x="2278825" y="1246850"/>
            <a:ext cx="4417975" cy="3015825"/>
          </a:xfrm>
          <a:prstGeom prst="rect">
            <a:avLst/>
          </a:prstGeom>
          <a:noFill/>
          <a:ln>
            <a:noFill/>
          </a:ln>
          <a:effectLst>
            <a:outerShdw blurRad="200025" rotWithShape="0" algn="bl" dir="2760000" dist="95250">
              <a:srgbClr val="000000">
                <a:alpha val="25000"/>
              </a:srgbClr>
            </a:outerShdw>
          </a:effectLst>
        </p:spPr>
      </p:pic>
      <p:pic>
        <p:nvPicPr>
          <p:cNvPr id="104" name="Google Shape;104;p13"/>
          <p:cNvPicPr preferRelativeResize="0"/>
          <p:nvPr/>
        </p:nvPicPr>
        <p:blipFill>
          <a:blip r:embed="rId4">
            <a:alphaModFix/>
          </a:blip>
          <a:stretch>
            <a:fillRect/>
          </a:stretch>
        </p:blipFill>
        <p:spPr>
          <a:xfrm>
            <a:off x="2278813" y="1246848"/>
            <a:ext cx="4417990" cy="3015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8" name="Shape 108"/>
        <p:cNvGrpSpPr/>
        <p:nvPr/>
      </p:nvGrpSpPr>
      <p:grpSpPr>
        <a:xfrm>
          <a:off x="0" y="0"/>
          <a:ext cx="0" cy="0"/>
          <a:chOff x="0" y="0"/>
          <a:chExt cx="0" cy="0"/>
        </a:xfrm>
      </p:grpSpPr>
      <p:sp>
        <p:nvSpPr>
          <p:cNvPr id="109" name="Google Shape;109;p14"/>
          <p:cNvSpPr/>
          <p:nvPr/>
        </p:nvSpPr>
        <p:spPr>
          <a:xfrm>
            <a:off x="4577986"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110" name="Google Shape;110;p14"/>
          <p:cNvSpPr txBox="1"/>
          <p:nvPr/>
        </p:nvSpPr>
        <p:spPr>
          <a:xfrm>
            <a:off x="385375" y="370650"/>
            <a:ext cx="41865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1000"/>
              </a:spcAft>
              <a:buClr>
                <a:srgbClr val="282828"/>
              </a:buClr>
              <a:buSzPts val="1100"/>
              <a:buFont typeface="Arial"/>
              <a:buNone/>
            </a:pPr>
            <a:r>
              <a:rPr b="1" lang="en" sz="4800">
                <a:solidFill>
                  <a:schemeClr val="accent2"/>
                </a:solidFill>
                <a:latin typeface="Google Sans"/>
                <a:ea typeface="Google Sans"/>
                <a:cs typeface="Google Sans"/>
                <a:sym typeface="Google Sans"/>
              </a:rPr>
              <a:t>Real or fake?</a:t>
            </a:r>
            <a:endParaRPr b="1" sz="4500">
              <a:solidFill>
                <a:srgbClr val="3569B2"/>
              </a:solidFill>
              <a:latin typeface="Google Sans"/>
              <a:ea typeface="Google Sans"/>
              <a:cs typeface="Google Sans"/>
              <a:sym typeface="Google Sans"/>
            </a:endParaRPr>
          </a:p>
        </p:txBody>
      </p:sp>
      <p:pic>
        <p:nvPicPr>
          <p:cNvPr id="111" name="Google Shape;111;p14"/>
          <p:cNvPicPr preferRelativeResize="0"/>
          <p:nvPr/>
        </p:nvPicPr>
        <p:blipFill>
          <a:blip r:embed="rId3">
            <a:alphaModFix/>
          </a:blip>
          <a:stretch>
            <a:fillRect/>
          </a:stretch>
        </p:blipFill>
        <p:spPr>
          <a:xfrm>
            <a:off x="3050100" y="1246850"/>
            <a:ext cx="3043800" cy="3015850"/>
          </a:xfrm>
          <a:prstGeom prst="rect">
            <a:avLst/>
          </a:prstGeom>
          <a:noFill/>
          <a:ln>
            <a:noFill/>
          </a:ln>
          <a:effectLst>
            <a:outerShdw blurRad="200025" rotWithShape="0" algn="bl" dir="2760000" dist="95250">
              <a:srgbClr val="000000">
                <a:alpha val="25000"/>
              </a:srgbClr>
            </a:outerShdw>
          </a:effectLst>
        </p:spPr>
      </p:pic>
      <p:pic>
        <p:nvPicPr>
          <p:cNvPr id="112" name="Google Shape;112;p14"/>
          <p:cNvPicPr preferRelativeResize="0"/>
          <p:nvPr/>
        </p:nvPicPr>
        <p:blipFill>
          <a:blip r:embed="rId4">
            <a:alphaModFix/>
          </a:blip>
          <a:stretch>
            <a:fillRect/>
          </a:stretch>
        </p:blipFill>
        <p:spPr>
          <a:xfrm>
            <a:off x="3089794" y="1246861"/>
            <a:ext cx="2968375" cy="30158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sp>
        <p:nvSpPr>
          <p:cNvPr id="117" name="Google Shape;117;p15"/>
          <p:cNvSpPr/>
          <p:nvPr/>
        </p:nvSpPr>
        <p:spPr>
          <a:xfrm>
            <a:off x="4577986"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118" name="Google Shape;118;p15"/>
          <p:cNvSpPr txBox="1"/>
          <p:nvPr/>
        </p:nvSpPr>
        <p:spPr>
          <a:xfrm>
            <a:off x="385375" y="370650"/>
            <a:ext cx="4186500" cy="5910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1000"/>
              </a:spcAft>
              <a:buClr>
                <a:srgbClr val="282828"/>
              </a:buClr>
              <a:buSzPts val="1100"/>
              <a:buFont typeface="Arial"/>
              <a:buNone/>
            </a:pPr>
            <a:r>
              <a:rPr b="1" lang="en" sz="4800">
                <a:solidFill>
                  <a:schemeClr val="accent2"/>
                </a:solidFill>
                <a:latin typeface="Google Sans"/>
                <a:ea typeface="Google Sans"/>
                <a:cs typeface="Google Sans"/>
                <a:sym typeface="Google Sans"/>
              </a:rPr>
              <a:t>Real or fake?</a:t>
            </a:r>
            <a:endParaRPr b="1" sz="4500">
              <a:solidFill>
                <a:srgbClr val="3569B2"/>
              </a:solidFill>
              <a:latin typeface="Google Sans"/>
              <a:ea typeface="Google Sans"/>
              <a:cs typeface="Google Sans"/>
              <a:sym typeface="Google Sans"/>
            </a:endParaRPr>
          </a:p>
        </p:txBody>
      </p:sp>
      <p:pic>
        <p:nvPicPr>
          <p:cNvPr id="119" name="Google Shape;119;p15"/>
          <p:cNvPicPr preferRelativeResize="0"/>
          <p:nvPr/>
        </p:nvPicPr>
        <p:blipFill>
          <a:blip r:embed="rId3">
            <a:alphaModFix/>
          </a:blip>
          <a:stretch>
            <a:fillRect/>
          </a:stretch>
        </p:blipFill>
        <p:spPr>
          <a:xfrm>
            <a:off x="3160225" y="1246850"/>
            <a:ext cx="2823574" cy="3015850"/>
          </a:xfrm>
          <a:prstGeom prst="rect">
            <a:avLst/>
          </a:prstGeom>
          <a:noFill/>
          <a:ln>
            <a:noFill/>
          </a:ln>
          <a:effectLst>
            <a:outerShdw blurRad="200025" rotWithShape="0" algn="bl" dir="2760000" dist="95250">
              <a:srgbClr val="000000">
                <a:alpha val="25000"/>
              </a:srgbClr>
            </a:outerShdw>
          </a:effectLst>
        </p:spPr>
      </p:pic>
      <p:pic>
        <p:nvPicPr>
          <p:cNvPr id="120" name="Google Shape;120;p15"/>
          <p:cNvPicPr preferRelativeResize="0"/>
          <p:nvPr/>
        </p:nvPicPr>
        <p:blipFill rotWithShape="1">
          <a:blip r:embed="rId4">
            <a:alphaModFix/>
          </a:blip>
          <a:srcRect b="339" l="0" r="0" t="-340"/>
          <a:stretch/>
        </p:blipFill>
        <p:spPr>
          <a:xfrm>
            <a:off x="3160213" y="1246861"/>
            <a:ext cx="2823583" cy="3015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