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Google Sans SemiBold"/>
      <p:regular r:id="rId32"/>
      <p:bold r:id="rId33"/>
      <p:italic r:id="rId34"/>
      <p:boldItalic r:id="rId35"/>
    </p:embeddedFont>
    <p:embeddedFont>
      <p:font typeface="Google Sans"/>
      <p:regular r:id="rId36"/>
      <p:bold r:id="rId37"/>
      <p:italic r:id="rId38"/>
      <p:boldItalic r:id="rId39"/>
    </p:embeddedFont>
    <p:embeddedFont>
      <p:font typeface="Google Sans Medium"/>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720">
          <p15:clr>
            <a:srgbClr val="9AA0A6"/>
          </p15:clr>
        </p15:guide>
        <p15:guide id="4" orient="horz" pos="5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20"/>
        <p:guide pos="5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oogleSansMedium-regular.fntdata"/><Relationship Id="rId20" Type="http://schemas.openxmlformats.org/officeDocument/2006/relationships/slide" Target="slides/slide15.xml"/><Relationship Id="rId42" Type="http://schemas.openxmlformats.org/officeDocument/2006/relationships/font" Target="fonts/GoogleSansMedium-italic.fntdata"/><Relationship Id="rId41" Type="http://schemas.openxmlformats.org/officeDocument/2006/relationships/font" Target="fonts/GoogleSansMedium-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GoogleSansMedium-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GoogleSansSemiBold-bold.fntdata"/><Relationship Id="rId10" Type="http://schemas.openxmlformats.org/officeDocument/2006/relationships/slide" Target="slides/slide5.xml"/><Relationship Id="rId32" Type="http://schemas.openxmlformats.org/officeDocument/2006/relationships/font" Target="fonts/GoogleSansSemiBold-regular.fntdata"/><Relationship Id="rId13" Type="http://schemas.openxmlformats.org/officeDocument/2006/relationships/slide" Target="slides/slide8.xml"/><Relationship Id="rId35" Type="http://schemas.openxmlformats.org/officeDocument/2006/relationships/font" Target="fonts/GoogleSansSemiBold-boldItalic.fntdata"/><Relationship Id="rId12" Type="http://schemas.openxmlformats.org/officeDocument/2006/relationships/slide" Target="slides/slide7.xml"/><Relationship Id="rId34" Type="http://schemas.openxmlformats.org/officeDocument/2006/relationships/font" Target="fonts/GoogleSansSemiBold-italic.fntdata"/><Relationship Id="rId15" Type="http://schemas.openxmlformats.org/officeDocument/2006/relationships/slide" Target="slides/slide10.xml"/><Relationship Id="rId37" Type="http://schemas.openxmlformats.org/officeDocument/2006/relationships/font" Target="fonts/GoogleSans-bold.fntdata"/><Relationship Id="rId14" Type="http://schemas.openxmlformats.org/officeDocument/2006/relationships/slide" Target="slides/slide9.xml"/><Relationship Id="rId36" Type="http://schemas.openxmlformats.org/officeDocument/2006/relationships/font" Target="fonts/GoogleSans-regular.fntdata"/><Relationship Id="rId17" Type="http://schemas.openxmlformats.org/officeDocument/2006/relationships/slide" Target="slides/slide12.xml"/><Relationship Id="rId39" Type="http://schemas.openxmlformats.org/officeDocument/2006/relationships/font" Target="fonts/GoogleSans-boldItalic.fntdata"/><Relationship Id="rId16" Type="http://schemas.openxmlformats.org/officeDocument/2006/relationships/slide" Target="slides/slide11.xml"/><Relationship Id="rId38" Type="http://schemas.openxmlformats.org/officeDocument/2006/relationships/font" Target="fonts/Google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3c201d84b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3c201d84b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a0f59705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a0f59705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a0f59705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a0f59705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a0f59705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3a0f59705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a0f59705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a0f59705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a0f59705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a0f59705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a0f59705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a0f59705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039a6642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2039a6642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This activity teaches children what else they can do if they come across something upsetting or unkind online by reporting online.</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latin typeface="Google Sans"/>
                <a:ea typeface="Google Sans"/>
                <a:cs typeface="Google Sans"/>
                <a:sym typeface="Google Sans"/>
              </a:rPr>
              <a:t>You will be showing where community guidelines can be found and how to report things on websites that children are familiar with.</a:t>
            </a:r>
            <a:endParaRPr sz="1000">
              <a:latin typeface="Google Sans"/>
              <a:ea typeface="Google Sans"/>
              <a:cs typeface="Google Sans"/>
              <a:sym typeface="Google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3a0f597056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3a0f597056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Using a school device to demonstrate where to go to report inappropriate content and behaviour in apps, the class considers various types of content, decides whether to report it and talks about why or why not.</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This lesson teaches children what to look out for when online if they want to report something online – it shows children where the community rules are for a number of familiar websites.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It is also worth informing the children of websites such as CEOP or NSPCC.</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3a0f597056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3a0f597056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Using a school device to demonstrate where to go to report inappropriate content and behaviour in apps, the class considers various types of content, decides whether to report it and talks about why or why not.</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This lesson teaches children what to look out for when online if they want to report something online – it shows children where the community rules are for a number of familiar websites.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It is also worth informing the children of websites such as CEOP or NSPCC.</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a0f597056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a0f597056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347dc9320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347dc9320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(5 mins)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Recap prior learning – what does it mean to be brave? What do we do when we see something unkind online? How about when we see something we don’t like?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Children practise being brave and calling out the behaviours or what they have seen with role play.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a0f597056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a0f597056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3a0f597056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3a0f597056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a0f597056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a0f597056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3a0f597056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3a0f597056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3a0f597056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3a0f597056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a0f597056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3a0f597056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039a6642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2039a6642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(10 mins)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Using flipchart paper, jot down ideas from the class on the key things they can do or say when they see upsetting stuff online.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Children find the community guidelines for their favourite websites and learn how to report things on these websites.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They could make a poster of how to report things on these popular websites to be displayed in the classroom/around the school.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3bed76f1f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3bed76f1f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4.2 - </a:t>
            </a:r>
            <a:r>
              <a:rPr b="1" lang="en" sz="1000">
                <a:solidFill>
                  <a:srgbClr val="666666"/>
                </a:solidFill>
                <a:latin typeface="Google Sans"/>
                <a:ea typeface="Google Sans"/>
                <a:cs typeface="Google Sans"/>
                <a:sym typeface="Google Sans"/>
              </a:rPr>
              <a:t>Handling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learn that behaviour, kind or mean, is just behaviour – whether online or offline.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They explore ways to handle the mean kind so they can avoid contributing to the drama and escalating conflict.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People can get into conflicts online for a lot of different reasons. We can avoid a lot of nastiness just by trying to show kindness to others – or just not getting involved. Sometimes it continues from something that happened at school. Other times, though, people just say or do mean things out of the blue.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Discuss what happens to our bodies when we feel angry or upset and what strategies we use to overcome them.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039a6642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039a6642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4.2 - </a:t>
            </a:r>
            <a:r>
              <a:rPr b="1" lang="en" sz="1000">
                <a:solidFill>
                  <a:srgbClr val="666666"/>
                </a:solidFill>
                <a:latin typeface="Google Sans"/>
                <a:ea typeface="Google Sans"/>
                <a:cs typeface="Google Sans"/>
                <a:sym typeface="Google Sans"/>
              </a:rPr>
              <a:t>Handling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In groups, pupils work together to complete the worksheet from Be Internet Brave: Activity 4.2 to come up with a situation they may come across where someone is being mean online (e.g. in-game chat).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a0f59705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3a0f59705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4.2 - </a:t>
            </a:r>
            <a:r>
              <a:rPr b="1" lang="en" sz="1000">
                <a:solidFill>
                  <a:srgbClr val="666666"/>
                </a:solidFill>
                <a:latin typeface="Google Sans"/>
                <a:ea typeface="Google Sans"/>
                <a:cs typeface="Google Sans"/>
                <a:sym typeface="Google Sans"/>
              </a:rPr>
              <a:t>Handling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This sheet is then swapped with another group and they have to respond to a new situation, considering how and why they would respond in a certain way.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a0f59705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a0f59705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4.2 - </a:t>
            </a:r>
            <a:r>
              <a:rPr b="1" lang="en" sz="1000">
                <a:solidFill>
                  <a:srgbClr val="666666"/>
                </a:solidFill>
                <a:latin typeface="Google Sans"/>
                <a:ea typeface="Google Sans"/>
                <a:cs typeface="Google Sans"/>
                <a:sym typeface="Google Sans"/>
              </a:rPr>
              <a:t>Handling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Have each group share their answers with the class and discuss them together.</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039a6642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039a6642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One piece of advice that appears consistently throughout these lessons is: if pupils come across something that makes them feel uncomfortable or worse, encourage them to report it – be brave and talk to an adult they trust who can help, including you, the headteacher, or a parent.</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Children may feel that ‘telling’ on someone else is not a good thing and has been discouraged in the past. This is not the case when online and we need to be actively encouraging pupils to ‘talk it out’ when they come across things online that they do not like or makes them feel uncomfortable.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3a0f59705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3a0f59705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Work through the scenarios in the handout and discuss with children what they would do.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a0f59705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a0f59705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22" name="Google Shape;22;p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 name="Google Shape;23;p3"/>
          <p:cNvGrpSpPr/>
          <p:nvPr/>
        </p:nvGrpSpPr>
        <p:grpSpPr>
          <a:xfrm>
            <a:off x="379916" y="4579468"/>
            <a:ext cx="2000359" cy="285300"/>
            <a:chOff x="379916" y="4579468"/>
            <a:chExt cx="2000359" cy="285300"/>
          </a:xfrm>
        </p:grpSpPr>
        <p:cxnSp>
          <p:nvCxnSpPr>
            <p:cNvPr id="24" name="Google Shape;24;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 name="Google Shape;25;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6" name="Google Shape;26;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7" name="Shape 27"/>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8" name="Shape 28"/>
        <p:cNvGrpSpPr/>
        <p:nvPr/>
      </p:nvGrpSpPr>
      <p:grpSpPr>
        <a:xfrm>
          <a:off x="0" y="0"/>
          <a:ext cx="0" cy="0"/>
          <a:chOff x="0" y="0"/>
          <a:chExt cx="0" cy="0"/>
        </a:xfrm>
      </p:grpSpPr>
      <p:sp>
        <p:nvSpPr>
          <p:cNvPr id="29" name="Google Shape;29;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30" name="Google Shape;30;p5"/>
          <p:cNvGrpSpPr/>
          <p:nvPr/>
        </p:nvGrpSpPr>
        <p:grpSpPr>
          <a:xfrm>
            <a:off x="379916" y="4579468"/>
            <a:ext cx="2000359" cy="285300"/>
            <a:chOff x="379916" y="4579468"/>
            <a:chExt cx="2000359" cy="285300"/>
          </a:xfrm>
        </p:grpSpPr>
        <p:cxnSp>
          <p:nvCxnSpPr>
            <p:cNvPr id="31" name="Google Shape;31;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2" name="Google Shape;32;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3" name="Google Shape;33;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and title">
  <p:cSld name="TITLE_1_1_1_1">
    <p:spTree>
      <p:nvGrpSpPr>
        <p:cNvPr id="34" name="Shape 34"/>
        <p:cNvGrpSpPr/>
        <p:nvPr/>
      </p:nvGrpSpPr>
      <p:grpSpPr>
        <a:xfrm>
          <a:off x="0" y="0"/>
          <a:ext cx="0" cy="0"/>
          <a:chOff x="0" y="0"/>
          <a:chExt cx="0" cy="0"/>
        </a:xfrm>
      </p:grpSpPr>
      <p:sp>
        <p:nvSpPr>
          <p:cNvPr id="35" name="Google Shape;35;p6"/>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2"/>
              </a:buClr>
              <a:buSzPts val="4400"/>
              <a:buNone/>
              <a:defRPr b="1" sz="4400">
                <a:solidFill>
                  <a:schemeClr val="dk2"/>
                </a:solidFill>
              </a:defRPr>
            </a:lvl1pPr>
            <a:lvl2pPr lvl="1" rtl="0">
              <a:lnSpc>
                <a:spcPct val="90000"/>
              </a:lnSpc>
              <a:spcBef>
                <a:spcPts val="0"/>
              </a:spcBef>
              <a:spcAft>
                <a:spcPts val="0"/>
              </a:spcAft>
              <a:buClr>
                <a:schemeClr val="dk2"/>
              </a:buClr>
              <a:buSzPts val="4400"/>
              <a:buNone/>
              <a:defRPr b="1" sz="4400">
                <a:solidFill>
                  <a:schemeClr val="dk2"/>
                </a:solidFill>
              </a:defRPr>
            </a:lvl2pPr>
            <a:lvl3pPr lvl="2" rtl="0">
              <a:lnSpc>
                <a:spcPct val="90000"/>
              </a:lnSpc>
              <a:spcBef>
                <a:spcPts val="0"/>
              </a:spcBef>
              <a:spcAft>
                <a:spcPts val="0"/>
              </a:spcAft>
              <a:buClr>
                <a:schemeClr val="dk2"/>
              </a:buClr>
              <a:buSzPts val="4400"/>
              <a:buNone/>
              <a:defRPr b="1" sz="4400">
                <a:solidFill>
                  <a:schemeClr val="dk2"/>
                </a:solidFill>
              </a:defRPr>
            </a:lvl3pPr>
            <a:lvl4pPr lvl="3" rtl="0">
              <a:lnSpc>
                <a:spcPct val="90000"/>
              </a:lnSpc>
              <a:spcBef>
                <a:spcPts val="0"/>
              </a:spcBef>
              <a:spcAft>
                <a:spcPts val="0"/>
              </a:spcAft>
              <a:buClr>
                <a:schemeClr val="dk2"/>
              </a:buClr>
              <a:buSzPts val="4400"/>
              <a:buNone/>
              <a:defRPr b="1" sz="4400">
                <a:solidFill>
                  <a:schemeClr val="dk2"/>
                </a:solidFill>
              </a:defRPr>
            </a:lvl4pPr>
            <a:lvl5pPr lvl="4" rtl="0">
              <a:lnSpc>
                <a:spcPct val="90000"/>
              </a:lnSpc>
              <a:spcBef>
                <a:spcPts val="0"/>
              </a:spcBef>
              <a:spcAft>
                <a:spcPts val="0"/>
              </a:spcAft>
              <a:buClr>
                <a:schemeClr val="dk2"/>
              </a:buClr>
              <a:buSzPts val="4400"/>
              <a:buNone/>
              <a:defRPr b="1" sz="4400">
                <a:solidFill>
                  <a:schemeClr val="dk2"/>
                </a:solidFill>
              </a:defRPr>
            </a:lvl5pPr>
            <a:lvl6pPr lvl="5" rtl="0">
              <a:lnSpc>
                <a:spcPct val="90000"/>
              </a:lnSpc>
              <a:spcBef>
                <a:spcPts val="0"/>
              </a:spcBef>
              <a:spcAft>
                <a:spcPts val="0"/>
              </a:spcAft>
              <a:buClr>
                <a:schemeClr val="dk2"/>
              </a:buClr>
              <a:buSzPts val="4400"/>
              <a:buNone/>
              <a:defRPr b="1" sz="4400">
                <a:solidFill>
                  <a:schemeClr val="dk2"/>
                </a:solidFill>
              </a:defRPr>
            </a:lvl6pPr>
            <a:lvl7pPr lvl="6" rtl="0">
              <a:lnSpc>
                <a:spcPct val="90000"/>
              </a:lnSpc>
              <a:spcBef>
                <a:spcPts val="0"/>
              </a:spcBef>
              <a:spcAft>
                <a:spcPts val="0"/>
              </a:spcAft>
              <a:buClr>
                <a:schemeClr val="dk2"/>
              </a:buClr>
              <a:buSzPts val="4400"/>
              <a:buNone/>
              <a:defRPr b="1" sz="4400">
                <a:solidFill>
                  <a:schemeClr val="dk2"/>
                </a:solidFill>
              </a:defRPr>
            </a:lvl7pPr>
            <a:lvl8pPr lvl="7" rtl="0">
              <a:lnSpc>
                <a:spcPct val="90000"/>
              </a:lnSpc>
              <a:spcBef>
                <a:spcPts val="0"/>
              </a:spcBef>
              <a:spcAft>
                <a:spcPts val="0"/>
              </a:spcAft>
              <a:buClr>
                <a:schemeClr val="dk2"/>
              </a:buClr>
              <a:buSzPts val="4400"/>
              <a:buNone/>
              <a:defRPr b="1" sz="4400">
                <a:solidFill>
                  <a:schemeClr val="dk2"/>
                </a:solidFill>
              </a:defRPr>
            </a:lvl8pPr>
            <a:lvl9pPr lvl="8" rtl="0">
              <a:lnSpc>
                <a:spcPct val="90000"/>
              </a:lnSpc>
              <a:spcBef>
                <a:spcPts val="0"/>
              </a:spcBef>
              <a:spcAft>
                <a:spcPts val="0"/>
              </a:spcAft>
              <a:buClr>
                <a:schemeClr val="dk2"/>
              </a:buClr>
              <a:buSzPts val="4400"/>
              <a:buNone/>
              <a:defRPr b="1" sz="4400">
                <a:solidFill>
                  <a:schemeClr val="dk2"/>
                </a:solidFill>
              </a:defRPr>
            </a:lvl9pPr>
          </a:lstStyle>
          <a:p/>
        </p:txBody>
      </p:sp>
      <p:grpSp>
        <p:nvGrpSpPr>
          <p:cNvPr id="36" name="Google Shape;36;p6"/>
          <p:cNvGrpSpPr/>
          <p:nvPr/>
        </p:nvGrpSpPr>
        <p:grpSpPr>
          <a:xfrm>
            <a:off x="379916" y="4579468"/>
            <a:ext cx="2000359" cy="285300"/>
            <a:chOff x="379916" y="4579468"/>
            <a:chExt cx="2000359" cy="285300"/>
          </a:xfrm>
        </p:grpSpPr>
        <p:cxnSp>
          <p:nvCxnSpPr>
            <p:cNvPr id="37" name="Google Shape;37;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8" name="Google Shape;38;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9" name="Google Shape;39;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40" name="Google Shape;40;p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1" name="Google Shape;41;p6"/>
          <p:cNvGrpSpPr/>
          <p:nvPr/>
        </p:nvGrpSpPr>
        <p:grpSpPr>
          <a:xfrm>
            <a:off x="379916" y="4579468"/>
            <a:ext cx="2000359" cy="285300"/>
            <a:chOff x="379916" y="4579468"/>
            <a:chExt cx="2000359" cy="285300"/>
          </a:xfrm>
        </p:grpSpPr>
        <p:cxnSp>
          <p:nvCxnSpPr>
            <p:cNvPr id="42" name="Google Shape;42;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43" name="Google Shape;43;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44" name="Google Shape;44;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7"/>
          <p:cNvSpPr txBox="1"/>
          <p:nvPr/>
        </p:nvSpPr>
        <p:spPr>
          <a:xfrm>
            <a:off x="324579" y="1140900"/>
            <a:ext cx="71541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 sz="5500">
                <a:solidFill>
                  <a:schemeClr val="accent1"/>
                </a:solidFill>
                <a:latin typeface="Google Sans"/>
                <a:ea typeface="Google Sans"/>
                <a:cs typeface="Google Sans"/>
                <a:sym typeface="Google Sans"/>
              </a:rPr>
              <a:t>Handling &amp; Reporting Mean Behaviour</a:t>
            </a:r>
            <a:endParaRPr b="1" sz="5500">
              <a:solidFill>
                <a:srgbClr val="4285F4"/>
              </a:solidFill>
              <a:latin typeface="Google Sans"/>
              <a:ea typeface="Google Sans"/>
              <a:cs typeface="Google Sans"/>
              <a:sym typeface="Google Sans"/>
            </a:endParaRPr>
          </a:p>
        </p:txBody>
      </p:sp>
      <p:sp>
        <p:nvSpPr>
          <p:cNvPr id="50" name="Google Shape;50;p7"/>
          <p:cNvSpPr txBox="1"/>
          <p:nvPr/>
        </p:nvSpPr>
        <p:spPr>
          <a:xfrm>
            <a:off x="371814" y="3235928"/>
            <a:ext cx="5533200" cy="27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800">
                <a:solidFill>
                  <a:srgbClr val="5F6368"/>
                </a:solidFill>
                <a:latin typeface="Google Sans"/>
                <a:ea typeface="Google Sans"/>
                <a:cs typeface="Google Sans"/>
                <a:sym typeface="Google Sans"/>
              </a:rPr>
              <a:t>What to do if you see something upsetting</a:t>
            </a:r>
            <a:endParaRPr b="1" sz="1800">
              <a:solidFill>
                <a:srgbClr val="5F6368"/>
              </a:solidFill>
              <a:latin typeface="Google Sans"/>
              <a:ea typeface="Google Sans"/>
              <a:cs typeface="Google Sans"/>
              <a:sym typeface="Google Sans"/>
            </a:endParaRPr>
          </a:p>
        </p:txBody>
      </p:sp>
      <p:pic>
        <p:nvPicPr>
          <p:cNvPr id="51" name="Google Shape;51;p7"/>
          <p:cNvPicPr preferRelativeResize="0"/>
          <p:nvPr/>
        </p:nvPicPr>
        <p:blipFill rotWithShape="1">
          <a:blip r:embed="rId3">
            <a:alphaModFix/>
          </a:blip>
          <a:srcRect b="12498" l="3310" r="8162" t="7327"/>
          <a:stretch/>
        </p:blipFill>
        <p:spPr>
          <a:xfrm>
            <a:off x="5670750" y="1991875"/>
            <a:ext cx="3473250" cy="31452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27" name="Shape 127"/>
        <p:cNvGrpSpPr/>
        <p:nvPr/>
      </p:nvGrpSpPr>
      <p:grpSpPr>
        <a:xfrm>
          <a:off x="0" y="0"/>
          <a:ext cx="0" cy="0"/>
          <a:chOff x="0" y="0"/>
          <a:chExt cx="0" cy="0"/>
        </a:xfrm>
      </p:grpSpPr>
      <p:sp>
        <p:nvSpPr>
          <p:cNvPr id="128" name="Google Shape;128;p16"/>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3</a:t>
            </a:r>
            <a:endParaRPr b="1" sz="4400">
              <a:solidFill>
                <a:srgbClr val="FFFFFF"/>
              </a:solidFill>
              <a:latin typeface="Google Sans"/>
              <a:ea typeface="Google Sans"/>
              <a:cs typeface="Google Sans"/>
              <a:sym typeface="Google Sans"/>
            </a:endParaRPr>
          </a:p>
        </p:txBody>
      </p:sp>
      <p:sp>
        <p:nvSpPr>
          <p:cNvPr id="129" name="Google Shape;129;p16"/>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txBox="1"/>
          <p:nvPr/>
        </p:nvSpPr>
        <p:spPr>
          <a:xfrm rot="175">
            <a:off x="1629400" y="1255225"/>
            <a:ext cx="5876700" cy="184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1200"/>
              </a:spcAft>
              <a:buNone/>
            </a:pPr>
            <a:r>
              <a:rPr lang="en" sz="3000">
                <a:solidFill>
                  <a:srgbClr val="3C4043"/>
                </a:solidFill>
                <a:latin typeface="Google Sans Medium"/>
                <a:ea typeface="Google Sans Medium"/>
                <a:cs typeface="Google Sans Medium"/>
                <a:sym typeface="Google Sans Medium"/>
              </a:rPr>
              <a:t>You see some</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really </a:t>
            </a:r>
            <a:br>
              <a:rPr lang="en" sz="3000">
                <a:solidFill>
                  <a:srgbClr val="FBBC05"/>
                </a:solidFill>
                <a:latin typeface="Google Sans Medium"/>
                <a:ea typeface="Google Sans Medium"/>
                <a:cs typeface="Google Sans Medium"/>
                <a:sym typeface="Google Sans Medium"/>
              </a:rPr>
            </a:br>
            <a:r>
              <a:rPr lang="en" sz="3000">
                <a:solidFill>
                  <a:srgbClr val="FBBC05"/>
                </a:solidFill>
                <a:latin typeface="Google Sans Medium"/>
                <a:ea typeface="Google Sans Medium"/>
                <a:cs typeface="Google Sans Medium"/>
                <a:sym typeface="Google Sans Medium"/>
              </a:rPr>
              <a:t>mean behaviour</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in a video </a:t>
            </a:r>
            <a:br>
              <a:rPr lang="en" sz="3000">
                <a:solidFill>
                  <a:srgbClr val="3C4043"/>
                </a:solidFill>
                <a:latin typeface="Google Sans Medium"/>
                <a:ea typeface="Google Sans Medium"/>
                <a:cs typeface="Google Sans Medium"/>
                <a:sym typeface="Google Sans Medium"/>
              </a:rPr>
            </a:br>
            <a:r>
              <a:rPr lang="en" sz="3000">
                <a:solidFill>
                  <a:srgbClr val="3C4043"/>
                </a:solidFill>
                <a:latin typeface="Google Sans Medium"/>
                <a:ea typeface="Google Sans Medium"/>
                <a:cs typeface="Google Sans Medium"/>
                <a:sym typeface="Google Sans Medium"/>
              </a:rPr>
              <a:t>and</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aren’t sure what to </a:t>
            </a:r>
            <a:br>
              <a:rPr lang="en" sz="3000">
                <a:solidFill>
                  <a:srgbClr val="FBBC05"/>
                </a:solidFill>
                <a:latin typeface="Google Sans Medium"/>
                <a:ea typeface="Google Sans Medium"/>
                <a:cs typeface="Google Sans Medium"/>
                <a:sym typeface="Google Sans Medium"/>
              </a:rPr>
            </a:br>
            <a:r>
              <a:rPr lang="en" sz="3000">
                <a:solidFill>
                  <a:srgbClr val="FBBC05"/>
                </a:solidFill>
                <a:latin typeface="Google Sans Medium"/>
                <a:ea typeface="Google Sans Medium"/>
                <a:cs typeface="Google Sans Medium"/>
                <a:sym typeface="Google Sans Medium"/>
              </a:rPr>
              <a:t>do about it</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34" name="Shape 134"/>
        <p:cNvGrpSpPr/>
        <p:nvPr/>
      </p:nvGrpSpPr>
      <p:grpSpPr>
        <a:xfrm>
          <a:off x="0" y="0"/>
          <a:ext cx="0" cy="0"/>
          <a:chOff x="0" y="0"/>
          <a:chExt cx="0" cy="0"/>
        </a:xfrm>
      </p:grpSpPr>
      <p:sp>
        <p:nvSpPr>
          <p:cNvPr id="135" name="Google Shape;135;p17"/>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4</a:t>
            </a:r>
            <a:endParaRPr b="1" sz="4400">
              <a:solidFill>
                <a:srgbClr val="FFFFFF"/>
              </a:solidFill>
              <a:latin typeface="Google Sans"/>
              <a:ea typeface="Google Sans"/>
              <a:cs typeface="Google Sans"/>
              <a:sym typeface="Google Sans"/>
            </a:endParaRPr>
          </a:p>
        </p:txBody>
      </p:sp>
      <p:sp>
        <p:nvSpPr>
          <p:cNvPr id="136" name="Google Shape;136;p17"/>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txBox="1"/>
          <p:nvPr/>
        </p:nvSpPr>
        <p:spPr>
          <a:xfrm rot="175">
            <a:off x="1629400" y="1386025"/>
            <a:ext cx="5876700" cy="1585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Another gamer asks</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how old you are</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and</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where you live</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rgbClr val="FBBC05"/>
                </a:solidFill>
                <a:latin typeface="Google Sans Medium"/>
                <a:ea typeface="Google Sans Medium"/>
                <a:cs typeface="Google Sans Medium"/>
                <a:sym typeface="Google Sans Medium"/>
              </a:rPr>
              <a:t>Do you tell them?</a:t>
            </a:r>
            <a:endParaRPr sz="3000">
              <a:solidFill>
                <a:srgbClr val="FBBC05"/>
              </a:solidFill>
              <a:latin typeface="Google Sans Medium"/>
              <a:ea typeface="Google Sans Medium"/>
              <a:cs typeface="Google Sans Medium"/>
              <a:sym typeface="Google Sans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1" name="Shape 141"/>
        <p:cNvGrpSpPr/>
        <p:nvPr/>
      </p:nvGrpSpPr>
      <p:grpSpPr>
        <a:xfrm>
          <a:off x="0" y="0"/>
          <a:ext cx="0" cy="0"/>
          <a:chOff x="0" y="0"/>
          <a:chExt cx="0" cy="0"/>
        </a:xfrm>
      </p:grpSpPr>
      <p:sp>
        <p:nvSpPr>
          <p:cNvPr id="142" name="Google Shape;142;p18"/>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5</a:t>
            </a:r>
            <a:endParaRPr b="1" sz="4400">
              <a:solidFill>
                <a:srgbClr val="FFFFFF"/>
              </a:solidFill>
              <a:latin typeface="Google Sans"/>
              <a:ea typeface="Google Sans"/>
              <a:cs typeface="Google Sans"/>
              <a:sym typeface="Google Sans"/>
            </a:endParaRPr>
          </a:p>
        </p:txBody>
      </p:sp>
      <p:sp>
        <p:nvSpPr>
          <p:cNvPr id="143" name="Google Shape;143;p18"/>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txBox="1"/>
          <p:nvPr/>
        </p:nvSpPr>
        <p:spPr>
          <a:xfrm rot="175">
            <a:off x="1629400" y="1178275"/>
            <a:ext cx="5876700" cy="200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A friend shows you a video that’s</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really violent</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 someone gets hurt in it.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rgbClr val="FBBC05"/>
                </a:solidFill>
                <a:latin typeface="Google Sans Medium"/>
                <a:ea typeface="Google Sans Medium"/>
                <a:cs typeface="Google Sans Medium"/>
                <a:sym typeface="Google Sans Medium"/>
              </a:rPr>
              <a:t>What do you do?</a:t>
            </a:r>
            <a:endParaRPr sz="3000">
              <a:solidFill>
                <a:srgbClr val="FBBC05"/>
              </a:solidFill>
              <a:latin typeface="Google Sans Medium"/>
              <a:ea typeface="Google Sans Medium"/>
              <a:cs typeface="Google Sans Medium"/>
              <a:sym typeface="Google Sans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8" name="Shape 148"/>
        <p:cNvGrpSpPr/>
        <p:nvPr/>
      </p:nvGrpSpPr>
      <p:grpSpPr>
        <a:xfrm>
          <a:off x="0" y="0"/>
          <a:ext cx="0" cy="0"/>
          <a:chOff x="0" y="0"/>
          <a:chExt cx="0" cy="0"/>
        </a:xfrm>
      </p:grpSpPr>
      <p:sp>
        <p:nvSpPr>
          <p:cNvPr id="149" name="Google Shape;149;p19"/>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6</a:t>
            </a:r>
            <a:endParaRPr b="1" sz="4400">
              <a:solidFill>
                <a:srgbClr val="FFFFFF"/>
              </a:solidFill>
              <a:latin typeface="Google Sans"/>
              <a:ea typeface="Google Sans"/>
              <a:cs typeface="Google Sans"/>
              <a:sym typeface="Google Sans"/>
            </a:endParaRPr>
          </a:p>
        </p:txBody>
      </p:sp>
      <p:sp>
        <p:nvSpPr>
          <p:cNvPr id="150" name="Google Shape;150;p19"/>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txBox="1"/>
          <p:nvPr/>
        </p:nvSpPr>
        <p:spPr>
          <a:xfrm rot="175">
            <a:off x="1629400" y="1178275"/>
            <a:ext cx="5876700" cy="200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You want to do something about a</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comment</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you see online that’s</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really mean</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rgbClr val="FBBC05"/>
                </a:solidFill>
                <a:latin typeface="Google Sans Medium"/>
                <a:ea typeface="Google Sans Medium"/>
                <a:cs typeface="Google Sans Medium"/>
                <a:sym typeface="Google Sans Medium"/>
              </a:rPr>
              <a:t>What do you do?</a:t>
            </a:r>
            <a:endParaRPr sz="3000">
              <a:solidFill>
                <a:srgbClr val="FBBC05"/>
              </a:solidFill>
              <a:latin typeface="Google Sans Medium"/>
              <a:ea typeface="Google Sans Medium"/>
              <a:cs typeface="Google Sans Medium"/>
              <a:sym typeface="Google Sa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5" name="Shape 155"/>
        <p:cNvGrpSpPr/>
        <p:nvPr/>
      </p:nvGrpSpPr>
      <p:grpSpPr>
        <a:xfrm>
          <a:off x="0" y="0"/>
          <a:ext cx="0" cy="0"/>
          <a:chOff x="0" y="0"/>
          <a:chExt cx="0" cy="0"/>
        </a:xfrm>
      </p:grpSpPr>
      <p:sp>
        <p:nvSpPr>
          <p:cNvPr id="156" name="Google Shape;156;p20"/>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7</a:t>
            </a:r>
            <a:endParaRPr b="1" sz="4400">
              <a:solidFill>
                <a:srgbClr val="FFFFFF"/>
              </a:solidFill>
              <a:latin typeface="Google Sans"/>
              <a:ea typeface="Google Sans"/>
              <a:cs typeface="Google Sans"/>
              <a:sym typeface="Google Sans"/>
            </a:endParaRPr>
          </a:p>
        </p:txBody>
      </p:sp>
      <p:sp>
        <p:nvSpPr>
          <p:cNvPr id="157" name="Google Shape;157;p20"/>
          <p:cNvSpPr/>
          <p:nvPr/>
        </p:nvSpPr>
        <p:spPr>
          <a:xfrm>
            <a:off x="1435800" y="510275"/>
            <a:ext cx="6272400" cy="3444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txBox="1"/>
          <p:nvPr/>
        </p:nvSpPr>
        <p:spPr>
          <a:xfrm rot="175">
            <a:off x="1633650" y="1024175"/>
            <a:ext cx="5876700" cy="2416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Someone on the playground starts</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making fun of another child</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because they don’t have a phone, and</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they are really sad</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rgbClr val="FBBC05"/>
                </a:solidFill>
                <a:latin typeface="Google Sans Medium"/>
                <a:ea typeface="Google Sans Medium"/>
                <a:cs typeface="Google Sans Medium"/>
                <a:sym typeface="Google Sans Medium"/>
              </a:rPr>
              <a:t>What do you do about that?</a:t>
            </a:r>
            <a:endParaRPr sz="3000">
              <a:solidFill>
                <a:srgbClr val="FBBC05"/>
              </a:solidFill>
              <a:latin typeface="Google Sans Medium"/>
              <a:ea typeface="Google Sans Medium"/>
              <a:cs typeface="Google Sans Medium"/>
              <a:sym typeface="Google Sa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62" name="Shape 162"/>
        <p:cNvGrpSpPr/>
        <p:nvPr/>
      </p:nvGrpSpPr>
      <p:grpSpPr>
        <a:xfrm>
          <a:off x="0" y="0"/>
          <a:ext cx="0" cy="0"/>
          <a:chOff x="0" y="0"/>
          <a:chExt cx="0" cy="0"/>
        </a:xfrm>
      </p:grpSpPr>
      <p:sp>
        <p:nvSpPr>
          <p:cNvPr id="163" name="Google Shape;163;p21"/>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8</a:t>
            </a:r>
            <a:endParaRPr b="1" sz="4400">
              <a:solidFill>
                <a:srgbClr val="FFFFFF"/>
              </a:solidFill>
              <a:latin typeface="Google Sans"/>
              <a:ea typeface="Google Sans"/>
              <a:cs typeface="Google Sans"/>
              <a:sym typeface="Google Sans"/>
            </a:endParaRPr>
          </a:p>
        </p:txBody>
      </p:sp>
      <p:sp>
        <p:nvSpPr>
          <p:cNvPr id="164" name="Google Shape;164;p21"/>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txBox="1"/>
          <p:nvPr/>
        </p:nvSpPr>
        <p:spPr>
          <a:xfrm rot="175">
            <a:off x="1629400" y="1026625"/>
            <a:ext cx="5876700" cy="2416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You’re watching a video of cartoon characters and all of a sudden</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something really scary pops up</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in the middle of it.</a:t>
            </a:r>
            <a:endParaRPr sz="3000">
              <a:solidFill>
                <a:schemeClr val="dk2"/>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chemeClr val="accent3"/>
                </a:solidFill>
                <a:latin typeface="Google Sans Medium"/>
                <a:ea typeface="Google Sans Medium"/>
                <a:cs typeface="Google Sans Medium"/>
                <a:sym typeface="Google Sans Medium"/>
              </a:rPr>
              <a:t>What do you do?</a:t>
            </a:r>
            <a:endParaRPr sz="3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9" name="Shape 169"/>
        <p:cNvGrpSpPr/>
        <p:nvPr/>
      </p:nvGrpSpPr>
      <p:grpSpPr>
        <a:xfrm>
          <a:off x="0" y="0"/>
          <a:ext cx="0" cy="0"/>
          <a:chOff x="0" y="0"/>
          <a:chExt cx="0" cy="0"/>
        </a:xfrm>
      </p:grpSpPr>
      <p:sp>
        <p:nvSpPr>
          <p:cNvPr id="170" name="Google Shape;170;p22"/>
          <p:cNvSpPr/>
          <p:nvPr/>
        </p:nvSpPr>
        <p:spPr>
          <a:xfrm>
            <a:off x="1435800" y="370650"/>
            <a:ext cx="6272400" cy="1628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txBox="1"/>
          <p:nvPr/>
        </p:nvSpPr>
        <p:spPr>
          <a:xfrm rot="200">
            <a:off x="1843291" y="747374"/>
            <a:ext cx="5152800" cy="1246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000">
                <a:solidFill>
                  <a:srgbClr val="3C4043"/>
                </a:solidFill>
                <a:latin typeface="Google Sans Medium"/>
                <a:ea typeface="Google Sans Medium"/>
                <a:cs typeface="Google Sans Medium"/>
                <a:sym typeface="Google Sans Medium"/>
              </a:rPr>
              <a:t>Do you know how</a:t>
            </a:r>
            <a:endParaRPr sz="3000">
              <a:solidFill>
                <a:srgbClr val="3C4043"/>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rPr lang="en" sz="3000">
                <a:solidFill>
                  <a:srgbClr val="3C4043"/>
                </a:solidFill>
                <a:latin typeface="Google Sans Medium"/>
                <a:ea typeface="Google Sans Medium"/>
                <a:cs typeface="Google Sans Medium"/>
                <a:sym typeface="Google Sans Medium"/>
              </a:rPr>
              <a:t>to report things online?</a:t>
            </a:r>
            <a:endParaRPr sz="3000">
              <a:solidFill>
                <a:srgbClr val="3C4043"/>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3000">
              <a:solidFill>
                <a:srgbClr val="3C4043"/>
              </a:solidFill>
              <a:latin typeface="Google Sans Medium"/>
              <a:ea typeface="Google Sans Medium"/>
              <a:cs typeface="Google Sans Medium"/>
              <a:sym typeface="Google Sans Medium"/>
            </a:endParaRPr>
          </a:p>
        </p:txBody>
      </p:sp>
      <p:sp>
        <p:nvSpPr>
          <p:cNvPr id="172" name="Google Shape;172;p22"/>
          <p:cNvSpPr/>
          <p:nvPr/>
        </p:nvSpPr>
        <p:spPr>
          <a:xfrm>
            <a:off x="1435800" y="2316550"/>
            <a:ext cx="6272400" cy="16626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txBox="1"/>
          <p:nvPr/>
        </p:nvSpPr>
        <p:spPr>
          <a:xfrm rot="200">
            <a:off x="1843291" y="2537522"/>
            <a:ext cx="5152800" cy="1662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000">
                <a:solidFill>
                  <a:srgbClr val="3C4043"/>
                </a:solidFill>
                <a:latin typeface="Google Sans Medium"/>
                <a:ea typeface="Google Sans Medium"/>
                <a:cs typeface="Google Sans Medium"/>
                <a:sym typeface="Google Sans Medium"/>
              </a:rPr>
              <a:t>Do you know what community guidelines, </a:t>
            </a:r>
            <a:endParaRPr sz="3000">
              <a:solidFill>
                <a:srgbClr val="3C4043"/>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rPr lang="en" sz="3000">
                <a:solidFill>
                  <a:srgbClr val="3C4043"/>
                </a:solidFill>
                <a:latin typeface="Google Sans Medium"/>
                <a:ea typeface="Google Sans Medium"/>
                <a:cs typeface="Google Sans Medium"/>
                <a:sym typeface="Google Sans Medium"/>
              </a:rPr>
              <a:t>or terms of service, are?</a:t>
            </a:r>
            <a:endParaRPr sz="3000">
              <a:solidFill>
                <a:srgbClr val="3C4043"/>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3000">
              <a:solidFill>
                <a:srgbClr val="3C4043"/>
              </a:solidFill>
              <a:latin typeface="Google Sans Medium"/>
              <a:ea typeface="Google Sans Medium"/>
              <a:cs typeface="Google Sans Medium"/>
              <a:sym typeface="Google Sans Medium"/>
            </a:endParaRPr>
          </a:p>
        </p:txBody>
      </p:sp>
      <p:pic>
        <p:nvPicPr>
          <p:cNvPr id="174" name="Google Shape;174;p22"/>
          <p:cNvPicPr preferRelativeResize="0"/>
          <p:nvPr/>
        </p:nvPicPr>
        <p:blipFill>
          <a:blip r:embed="rId3">
            <a:alphaModFix/>
          </a:blip>
          <a:stretch>
            <a:fillRect/>
          </a:stretch>
        </p:blipFill>
        <p:spPr>
          <a:xfrm>
            <a:off x="6547662" y="615275"/>
            <a:ext cx="847825" cy="1128675"/>
          </a:xfrm>
          <a:prstGeom prst="rect">
            <a:avLst/>
          </a:prstGeom>
          <a:noFill/>
          <a:ln>
            <a:noFill/>
          </a:ln>
        </p:spPr>
      </p:pic>
      <p:pic>
        <p:nvPicPr>
          <p:cNvPr id="175" name="Google Shape;175;p22"/>
          <p:cNvPicPr preferRelativeResize="0"/>
          <p:nvPr/>
        </p:nvPicPr>
        <p:blipFill>
          <a:blip r:embed="rId4">
            <a:alphaModFix/>
          </a:blip>
          <a:stretch>
            <a:fillRect/>
          </a:stretch>
        </p:blipFill>
        <p:spPr>
          <a:xfrm>
            <a:off x="6547650" y="2678905"/>
            <a:ext cx="847825" cy="9379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9" name="Shape 179"/>
        <p:cNvGrpSpPr/>
        <p:nvPr/>
      </p:nvGrpSpPr>
      <p:grpSpPr>
        <a:xfrm>
          <a:off x="0" y="0"/>
          <a:ext cx="0" cy="0"/>
          <a:chOff x="0" y="0"/>
          <a:chExt cx="0" cy="0"/>
        </a:xfrm>
      </p:grpSpPr>
      <p:sp>
        <p:nvSpPr>
          <p:cNvPr id="180" name="Google Shape;180;p23"/>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Do you know how</a:t>
            </a:r>
            <a:br>
              <a:rPr b="1" lang="en" sz="4400">
                <a:solidFill>
                  <a:srgbClr val="FFFFFF"/>
                </a:solidFill>
                <a:latin typeface="Google Sans"/>
                <a:ea typeface="Google Sans"/>
                <a:cs typeface="Google Sans"/>
                <a:sym typeface="Google Sans"/>
              </a:rPr>
            </a:br>
            <a:r>
              <a:rPr b="1" lang="en" sz="4400">
                <a:solidFill>
                  <a:srgbClr val="FFFFFF"/>
                </a:solidFill>
                <a:latin typeface="Google Sans"/>
                <a:ea typeface="Google Sans"/>
                <a:cs typeface="Google Sans"/>
                <a:sym typeface="Google Sans"/>
              </a:rPr>
              <a:t>to report something inappropriate when using an app?</a:t>
            </a:r>
            <a:endParaRPr b="1" sz="4400">
              <a:solidFill>
                <a:srgbClr val="FFFFFF"/>
              </a:solidFill>
              <a:latin typeface="Google Sans"/>
              <a:ea typeface="Google Sans"/>
              <a:cs typeface="Google Sans"/>
              <a:sym typeface="Google Sans"/>
            </a:endParaRPr>
          </a:p>
          <a:p>
            <a:pPr indent="0" lvl="0" marL="0" rtl="0" algn="l">
              <a:lnSpc>
                <a:spcPct val="90000"/>
              </a:lnSpc>
              <a:spcBef>
                <a:spcPts val="0"/>
              </a:spcBef>
              <a:spcAft>
                <a:spcPts val="0"/>
              </a:spcAft>
              <a:buNone/>
            </a:pPr>
            <a:r>
              <a:t/>
            </a:r>
            <a:endParaRPr b="1" sz="4400">
              <a:solidFill>
                <a:srgbClr val="3C4043"/>
              </a:solidFill>
              <a:latin typeface="Google Sans"/>
              <a:ea typeface="Google Sans"/>
              <a:cs typeface="Google Sans"/>
              <a:sym typeface="Google Sans"/>
            </a:endParaRPr>
          </a:p>
        </p:txBody>
      </p:sp>
      <p:pic>
        <p:nvPicPr>
          <p:cNvPr id="181" name="Google Shape;181;p23"/>
          <p:cNvPicPr preferRelativeResize="0"/>
          <p:nvPr/>
        </p:nvPicPr>
        <p:blipFill rotWithShape="1">
          <a:blip r:embed="rId3">
            <a:alphaModFix/>
          </a:blip>
          <a:srcRect b="3278" l="0" r="0" t="0"/>
          <a:stretch/>
        </p:blipFill>
        <p:spPr>
          <a:xfrm flipH="1">
            <a:off x="5424476" y="1831875"/>
            <a:ext cx="3719524" cy="3311624"/>
          </a:xfrm>
          <a:prstGeom prst="rect">
            <a:avLst/>
          </a:prstGeom>
          <a:noFill/>
          <a:ln>
            <a:noFill/>
          </a:ln>
        </p:spPr>
      </p:pic>
      <p:pic>
        <p:nvPicPr>
          <p:cNvPr id="182" name="Google Shape;182;p23"/>
          <p:cNvPicPr preferRelativeResize="0"/>
          <p:nvPr/>
        </p:nvPicPr>
        <p:blipFill>
          <a:blip r:embed="rId4">
            <a:alphaModFix/>
          </a:blip>
          <a:stretch>
            <a:fillRect/>
          </a:stretch>
        </p:blipFill>
        <p:spPr>
          <a:xfrm>
            <a:off x="5372925" y="2507961"/>
            <a:ext cx="1125835" cy="14948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6" name="Shape 186"/>
        <p:cNvGrpSpPr/>
        <p:nvPr/>
      </p:nvGrpSpPr>
      <p:grpSpPr>
        <a:xfrm>
          <a:off x="0" y="0"/>
          <a:ext cx="0" cy="0"/>
          <a:chOff x="0" y="0"/>
          <a:chExt cx="0" cy="0"/>
        </a:xfrm>
      </p:grpSpPr>
      <p:sp>
        <p:nvSpPr>
          <p:cNvPr id="187" name="Google Shape;187;p24"/>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88" name="Google Shape;188;p24"/>
          <p:cNvSpPr txBox="1"/>
          <p:nvPr/>
        </p:nvSpPr>
        <p:spPr>
          <a:xfrm>
            <a:off x="339926"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grpSp>
        <p:nvGrpSpPr>
          <p:cNvPr id="189" name="Google Shape;189;p24"/>
          <p:cNvGrpSpPr/>
          <p:nvPr/>
        </p:nvGrpSpPr>
        <p:grpSpPr>
          <a:xfrm>
            <a:off x="4903676" y="1890190"/>
            <a:ext cx="4054074" cy="3253058"/>
            <a:chOff x="4903676" y="1890190"/>
            <a:chExt cx="4054074" cy="3253058"/>
          </a:xfrm>
        </p:grpSpPr>
        <p:grpSp>
          <p:nvGrpSpPr>
            <p:cNvPr id="190" name="Google Shape;190;p24"/>
            <p:cNvGrpSpPr/>
            <p:nvPr/>
          </p:nvGrpSpPr>
          <p:grpSpPr>
            <a:xfrm>
              <a:off x="5871137" y="1890190"/>
              <a:ext cx="3086613" cy="3253058"/>
              <a:chOff x="5679275" y="1739933"/>
              <a:chExt cx="3229350" cy="3403492"/>
            </a:xfrm>
          </p:grpSpPr>
          <p:pic>
            <p:nvPicPr>
              <p:cNvPr id="191" name="Google Shape;191;p24"/>
              <p:cNvPicPr preferRelativeResize="0"/>
              <p:nvPr/>
            </p:nvPicPr>
            <p:blipFill rotWithShape="1">
              <a:blip r:embed="rId3">
                <a:alphaModFix/>
              </a:blip>
              <a:srcRect b="28464" l="7156" r="33842" t="0"/>
              <a:stretch/>
            </p:blipFill>
            <p:spPr>
              <a:xfrm flipH="1">
                <a:off x="5859024" y="1739933"/>
                <a:ext cx="3049601" cy="3403492"/>
              </a:xfrm>
              <a:prstGeom prst="rect">
                <a:avLst/>
              </a:prstGeom>
              <a:noFill/>
              <a:ln>
                <a:noFill/>
              </a:ln>
            </p:spPr>
          </p:pic>
          <p:sp>
            <p:nvSpPr>
              <p:cNvPr id="192" name="Google Shape;192;p24"/>
              <p:cNvSpPr/>
              <p:nvPr/>
            </p:nvSpPr>
            <p:spPr>
              <a:xfrm>
                <a:off x="5679275" y="4133175"/>
                <a:ext cx="387900" cy="387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3" name="Google Shape;193;p24"/>
            <p:cNvPicPr preferRelativeResize="0"/>
            <p:nvPr/>
          </p:nvPicPr>
          <p:blipFill rotWithShape="1">
            <a:blip r:embed="rId3">
              <a:alphaModFix/>
            </a:blip>
            <a:srcRect b="44657" l="62433" r="1631" t="42687"/>
            <a:stretch/>
          </p:blipFill>
          <p:spPr>
            <a:xfrm flipH="1" rot="2909089">
              <a:off x="4819842" y="3139403"/>
              <a:ext cx="1775339" cy="575530"/>
            </a:xfrm>
            <a:prstGeom prst="rect">
              <a:avLst/>
            </a:prstGeom>
            <a:noFill/>
            <a:ln>
              <a:noFill/>
            </a:ln>
          </p:spPr>
        </p:pic>
      </p:grpSp>
      <p:sp>
        <p:nvSpPr>
          <p:cNvPr id="194" name="Google Shape;194;p24"/>
          <p:cNvSpPr txBox="1"/>
          <p:nvPr/>
        </p:nvSpPr>
        <p:spPr>
          <a:xfrm>
            <a:off x="303750" y="1060053"/>
            <a:ext cx="5107200" cy="1864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2800">
                <a:solidFill>
                  <a:srgbClr val="3C4043"/>
                </a:solidFill>
                <a:latin typeface="Google Sans Medium"/>
                <a:ea typeface="Google Sans Medium"/>
                <a:cs typeface="Google Sans Medium"/>
                <a:sym typeface="Google Sans Medium"/>
              </a:rPr>
              <a:t>We’re going to look at some more scenarios.</a:t>
            </a:r>
            <a:endParaRPr sz="28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2800">
                <a:solidFill>
                  <a:srgbClr val="3C4043"/>
                </a:solidFill>
                <a:latin typeface="Google Sans Medium"/>
                <a:ea typeface="Google Sans Medium"/>
                <a:cs typeface="Google Sans Medium"/>
                <a:sym typeface="Google Sans Medium"/>
              </a:rPr>
              <a:t>Would you report it online </a:t>
            </a:r>
            <a:br>
              <a:rPr lang="en" sz="2800">
                <a:solidFill>
                  <a:srgbClr val="3C4043"/>
                </a:solidFill>
                <a:latin typeface="Google Sans Medium"/>
                <a:ea typeface="Google Sans Medium"/>
                <a:cs typeface="Google Sans Medium"/>
                <a:sym typeface="Google Sans Medium"/>
              </a:rPr>
            </a:br>
            <a:r>
              <a:rPr lang="en" sz="2800">
                <a:solidFill>
                  <a:srgbClr val="3C4043"/>
                </a:solidFill>
                <a:latin typeface="Google Sans Medium"/>
                <a:ea typeface="Google Sans Medium"/>
                <a:cs typeface="Google Sans Medium"/>
                <a:sym typeface="Google Sans Medium"/>
              </a:rPr>
              <a:t>or in the app? Why?</a:t>
            </a:r>
            <a:endParaRPr sz="4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8" name="Shape 198"/>
        <p:cNvGrpSpPr/>
        <p:nvPr/>
      </p:nvGrpSpPr>
      <p:grpSpPr>
        <a:xfrm>
          <a:off x="0" y="0"/>
          <a:ext cx="0" cy="0"/>
          <a:chOff x="0" y="0"/>
          <a:chExt cx="0" cy="0"/>
        </a:xfrm>
      </p:grpSpPr>
      <p:sp>
        <p:nvSpPr>
          <p:cNvPr id="199" name="Google Shape;199;p25"/>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1</a:t>
            </a:r>
            <a:endParaRPr b="1" sz="4400">
              <a:solidFill>
                <a:srgbClr val="FFFFFF"/>
              </a:solidFill>
              <a:latin typeface="Google Sans"/>
              <a:ea typeface="Google Sans"/>
              <a:cs typeface="Google Sans"/>
              <a:sym typeface="Google Sans"/>
            </a:endParaRPr>
          </a:p>
        </p:txBody>
      </p:sp>
      <p:sp>
        <p:nvSpPr>
          <p:cNvPr id="200" name="Google Shape;200;p25"/>
          <p:cNvSpPr/>
          <p:nvPr/>
        </p:nvSpPr>
        <p:spPr>
          <a:xfrm>
            <a:off x="1199550" y="466700"/>
            <a:ext cx="6744900" cy="34452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90000"/>
              </a:lnSpc>
              <a:spcBef>
                <a:spcPts val="1200"/>
              </a:spcBef>
              <a:spcAft>
                <a:spcPts val="0"/>
              </a:spcAft>
              <a:buNone/>
            </a:pPr>
            <a:r>
              <a:t/>
            </a:r>
            <a:endParaRPr sz="2200">
              <a:solidFill>
                <a:schemeClr val="accent1"/>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01" name="Google Shape;201;p25"/>
          <p:cNvSpPr txBox="1"/>
          <p:nvPr/>
        </p:nvSpPr>
        <p:spPr>
          <a:xfrm>
            <a:off x="1574200" y="789932"/>
            <a:ext cx="59160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accent1"/>
                </a:solidFill>
                <a:latin typeface="Google Sans Medium"/>
                <a:ea typeface="Google Sans Medium"/>
                <a:cs typeface="Google Sans Medium"/>
                <a:sym typeface="Google Sans Medium"/>
              </a:rPr>
              <a:t>S</a:t>
            </a:r>
            <a:r>
              <a:rPr lang="en" sz="2200">
                <a:solidFill>
                  <a:schemeClr val="accent1"/>
                </a:solidFill>
                <a:latin typeface="Google Sans Medium"/>
                <a:ea typeface="Google Sans Medium"/>
                <a:cs typeface="Google Sans Medium"/>
                <a:sym typeface="Google Sans Medium"/>
              </a:rPr>
              <a:t>omeone</a:t>
            </a:r>
            <a:r>
              <a:rPr lang="en" sz="2200">
                <a:solidFill>
                  <a:schemeClr val="dk2"/>
                </a:solidFill>
                <a:latin typeface="Google Sans Medium"/>
                <a:ea typeface="Google Sans Medium"/>
                <a:cs typeface="Google Sans Medium"/>
                <a:sym typeface="Google Sans Medium"/>
              </a:rPr>
              <a:t> posts a </a:t>
            </a:r>
            <a:r>
              <a:rPr lang="en" sz="2200">
                <a:solidFill>
                  <a:schemeClr val="accent1"/>
                </a:solidFill>
                <a:latin typeface="Google Sans Medium"/>
                <a:ea typeface="Google Sans Medium"/>
                <a:cs typeface="Google Sans Medium"/>
                <a:sym typeface="Google Sans Medium"/>
              </a:rPr>
              <a:t>group photo</a:t>
            </a:r>
            <a:r>
              <a:rPr lang="en" sz="2200">
                <a:solidFill>
                  <a:schemeClr val="dk2"/>
                </a:solidFill>
                <a:latin typeface="Google Sans Medium"/>
                <a:ea typeface="Google Sans Medium"/>
                <a:cs typeface="Google Sans Medium"/>
                <a:sym typeface="Google Sans Medium"/>
              </a:rPr>
              <a:t> in a </a:t>
            </a:r>
            <a:r>
              <a:rPr lang="en" sz="2200">
                <a:solidFill>
                  <a:schemeClr val="accent1"/>
                </a:solidFill>
                <a:latin typeface="Google Sans Medium"/>
                <a:ea typeface="Google Sans Medium"/>
                <a:cs typeface="Google Sans Medium"/>
                <a:sym typeface="Google Sans Medium"/>
              </a:rPr>
              <a:t>public account</a:t>
            </a:r>
            <a:r>
              <a:rPr lang="en" sz="2200">
                <a:solidFill>
                  <a:schemeClr val="dk2"/>
                </a:solidFill>
                <a:latin typeface="Google Sans Medium"/>
                <a:ea typeface="Google Sans Medium"/>
                <a:cs typeface="Google Sans Medium"/>
                <a:sym typeface="Google Sans Medium"/>
              </a:rPr>
              <a:t> and </a:t>
            </a:r>
            <a:r>
              <a:rPr lang="en" sz="2200">
                <a:solidFill>
                  <a:schemeClr val="accent1"/>
                </a:solidFill>
                <a:latin typeface="Google Sans Medium"/>
                <a:ea typeface="Google Sans Medium"/>
                <a:cs typeface="Google Sans Medium"/>
                <a:sym typeface="Google Sans Medium"/>
              </a:rPr>
              <a:t>you hate the way you look in it</a:t>
            </a:r>
            <a:r>
              <a:rPr lang="en" sz="2200">
                <a:solidFill>
                  <a:schemeClr val="dk2"/>
                </a:solidFill>
                <a:latin typeface="Google Sans Medium"/>
                <a:ea typeface="Google Sans Medium"/>
                <a:cs typeface="Google Sans Medium"/>
                <a:sym typeface="Google Sans Medium"/>
              </a:rPr>
              <a:t>.</a:t>
            </a:r>
            <a:endParaRPr>
              <a:latin typeface="Google Sans"/>
              <a:ea typeface="Google Sans"/>
              <a:cs typeface="Google Sans"/>
              <a:sym typeface="Google Sans"/>
            </a:endParaRPr>
          </a:p>
        </p:txBody>
      </p:sp>
      <p:sp>
        <p:nvSpPr>
          <p:cNvPr id="202" name="Google Shape;202;p25"/>
          <p:cNvSpPr txBox="1"/>
          <p:nvPr/>
        </p:nvSpPr>
        <p:spPr>
          <a:xfrm>
            <a:off x="1574200" y="1546249"/>
            <a:ext cx="5916000" cy="2016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Would you </a:t>
            </a:r>
            <a:r>
              <a:rPr lang="en" sz="2200">
                <a:solidFill>
                  <a:schemeClr val="accent1"/>
                </a:solidFill>
                <a:latin typeface="Google Sans Medium"/>
                <a:ea typeface="Google Sans Medium"/>
                <a:cs typeface="Google Sans Medium"/>
                <a:sym typeface="Google Sans Medium"/>
              </a:rPr>
              <a:t>report</a:t>
            </a:r>
            <a:r>
              <a:rPr lang="en" sz="2200">
                <a:solidFill>
                  <a:schemeClr val="dk2"/>
                </a:solidFill>
                <a:latin typeface="Google Sans Medium"/>
                <a:ea typeface="Google Sans Medium"/>
                <a:cs typeface="Google Sans Medium"/>
                <a:sym typeface="Google Sans Medium"/>
              </a:rPr>
              <a:t> that photo or not? </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If you know who posted it, would you talk with the person and</a:t>
            </a:r>
            <a:r>
              <a:rPr lang="en" sz="2200">
                <a:solidFill>
                  <a:schemeClr val="accent1"/>
                </a:solidFill>
                <a:latin typeface="Google Sans Medium"/>
                <a:ea typeface="Google Sans Medium"/>
                <a:cs typeface="Google Sans Medium"/>
                <a:sym typeface="Google Sans Medium"/>
              </a:rPr>
              <a:t> ask them to take it down?</a:t>
            </a:r>
            <a:r>
              <a:rPr lang="en" sz="2200">
                <a:solidFill>
                  <a:schemeClr val="dk2"/>
                </a:solidFill>
                <a:latin typeface="Google Sans Medium"/>
                <a:ea typeface="Google Sans Medium"/>
                <a:cs typeface="Google Sans Medium"/>
                <a:sym typeface="Google Sans Medium"/>
              </a:rPr>
              <a:t> </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rPr lang="en" sz="2200">
                <a:solidFill>
                  <a:schemeClr val="accent1"/>
                </a:solidFill>
                <a:latin typeface="Google Sans Medium"/>
                <a:ea typeface="Google Sans Medium"/>
                <a:cs typeface="Google Sans Medium"/>
                <a:sym typeface="Google Sans Medium"/>
              </a:rPr>
              <a:t>How can you respond?</a:t>
            </a:r>
            <a:endParaRPr>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10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1000"/>
                                        <p:tgtEl>
                                          <p:spTgt spid="20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8"/>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57" name="Google Shape;57;p8"/>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pic>
        <p:nvPicPr>
          <p:cNvPr id="58" name="Google Shape;58;p8"/>
          <p:cNvPicPr preferRelativeResize="0"/>
          <p:nvPr/>
        </p:nvPicPr>
        <p:blipFill>
          <a:blip r:embed="rId3">
            <a:alphaModFix/>
          </a:blip>
          <a:stretch>
            <a:fillRect/>
          </a:stretch>
        </p:blipFill>
        <p:spPr>
          <a:xfrm>
            <a:off x="6782819" y="773850"/>
            <a:ext cx="1117475" cy="1216225"/>
          </a:xfrm>
          <a:prstGeom prst="rect">
            <a:avLst/>
          </a:prstGeom>
          <a:noFill/>
          <a:ln>
            <a:noFill/>
          </a:ln>
        </p:spPr>
      </p:pic>
      <p:pic>
        <p:nvPicPr>
          <p:cNvPr id="59" name="Google Shape;59;p8"/>
          <p:cNvPicPr preferRelativeResize="0"/>
          <p:nvPr/>
        </p:nvPicPr>
        <p:blipFill rotWithShape="1">
          <a:blip r:embed="rId4">
            <a:alphaModFix/>
          </a:blip>
          <a:srcRect b="0" l="51996" r="0" t="0"/>
          <a:stretch/>
        </p:blipFill>
        <p:spPr>
          <a:xfrm flipH="1" rot="-298874">
            <a:off x="6300559" y="1570320"/>
            <a:ext cx="2364387" cy="3189676"/>
          </a:xfrm>
          <a:prstGeom prst="rect">
            <a:avLst/>
          </a:prstGeom>
          <a:noFill/>
          <a:ln>
            <a:noFill/>
          </a:ln>
        </p:spPr>
      </p:pic>
      <p:sp>
        <p:nvSpPr>
          <p:cNvPr id="60" name="Google Shape;60;p8"/>
          <p:cNvSpPr/>
          <p:nvPr/>
        </p:nvSpPr>
        <p:spPr>
          <a:xfrm>
            <a:off x="385375" y="1060050"/>
            <a:ext cx="3951900" cy="507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What does it mean to be </a:t>
            </a:r>
            <a:r>
              <a:rPr lang="en" sz="1600">
                <a:solidFill>
                  <a:schemeClr val="accent1"/>
                </a:solidFill>
                <a:latin typeface="Google Sans Medium"/>
                <a:ea typeface="Google Sans Medium"/>
                <a:cs typeface="Google Sans Medium"/>
                <a:sym typeface="Google Sans Medium"/>
              </a:rPr>
              <a:t>brave?</a:t>
            </a:r>
            <a:endParaRPr sz="1600">
              <a:solidFill>
                <a:schemeClr val="accent1"/>
              </a:solidFill>
              <a:latin typeface="Google Sans Medium"/>
              <a:ea typeface="Google Sans Medium"/>
              <a:cs typeface="Google Sans Medium"/>
              <a:sym typeface="Google Sans Medium"/>
            </a:endParaRPr>
          </a:p>
        </p:txBody>
      </p:sp>
      <p:sp>
        <p:nvSpPr>
          <p:cNvPr id="61" name="Google Shape;61;p8"/>
          <p:cNvSpPr/>
          <p:nvPr/>
        </p:nvSpPr>
        <p:spPr>
          <a:xfrm>
            <a:off x="385375" y="1684650"/>
            <a:ext cx="3951900" cy="744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What do you do when you see something </a:t>
            </a:r>
            <a:r>
              <a:rPr lang="en" sz="1600">
                <a:solidFill>
                  <a:schemeClr val="accent1"/>
                </a:solidFill>
                <a:latin typeface="Google Sans Medium"/>
                <a:ea typeface="Google Sans Medium"/>
                <a:cs typeface="Google Sans Medium"/>
                <a:sym typeface="Google Sans Medium"/>
              </a:rPr>
              <a:t>unkind</a:t>
            </a:r>
            <a:r>
              <a:rPr lang="en" sz="1600">
                <a:solidFill>
                  <a:srgbClr val="3C4043"/>
                </a:solidFill>
                <a:latin typeface="Google Sans Medium"/>
                <a:ea typeface="Google Sans Medium"/>
                <a:cs typeface="Google Sans Medium"/>
                <a:sym typeface="Google Sans Medium"/>
              </a:rPr>
              <a:t> online?</a:t>
            </a:r>
            <a:endParaRPr sz="1600">
              <a:solidFill>
                <a:srgbClr val="3C4043"/>
              </a:solidFill>
              <a:latin typeface="Google Sans Medium"/>
              <a:ea typeface="Google Sans Medium"/>
              <a:cs typeface="Google Sans Medium"/>
              <a:sym typeface="Google Sans Medium"/>
            </a:endParaRPr>
          </a:p>
        </p:txBody>
      </p:sp>
      <p:sp>
        <p:nvSpPr>
          <p:cNvPr id="62" name="Google Shape;62;p8"/>
          <p:cNvSpPr/>
          <p:nvPr/>
        </p:nvSpPr>
        <p:spPr>
          <a:xfrm>
            <a:off x="385375" y="2545350"/>
            <a:ext cx="3951900" cy="744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do we do when we see something we </a:t>
            </a:r>
            <a:r>
              <a:rPr lang="en" sz="1600">
                <a:solidFill>
                  <a:schemeClr val="accent1"/>
                </a:solidFill>
                <a:latin typeface="Google Sans Medium"/>
                <a:ea typeface="Google Sans Medium"/>
                <a:cs typeface="Google Sans Medium"/>
                <a:sym typeface="Google Sans Medium"/>
              </a:rPr>
              <a:t>don’t like</a:t>
            </a:r>
            <a:r>
              <a:rPr lang="en" sz="1600">
                <a:solidFill>
                  <a:schemeClr val="dk2"/>
                </a:solidFill>
                <a:latin typeface="Google Sans Medium"/>
                <a:ea typeface="Google Sans Medium"/>
                <a:cs typeface="Google Sans Medium"/>
                <a:sym typeface="Google Sans Medium"/>
              </a:rPr>
              <a:t> online?</a:t>
            </a:r>
            <a:endParaRPr sz="16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6" name="Shape 206"/>
        <p:cNvGrpSpPr/>
        <p:nvPr/>
      </p:nvGrpSpPr>
      <p:grpSpPr>
        <a:xfrm>
          <a:off x="0" y="0"/>
          <a:ext cx="0" cy="0"/>
          <a:chOff x="0" y="0"/>
          <a:chExt cx="0" cy="0"/>
        </a:xfrm>
      </p:grpSpPr>
      <p:sp>
        <p:nvSpPr>
          <p:cNvPr id="207" name="Google Shape;207;p26"/>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2</a:t>
            </a:r>
            <a:endParaRPr b="1" sz="4400">
              <a:solidFill>
                <a:srgbClr val="FFFFFF"/>
              </a:solidFill>
              <a:latin typeface="Google Sans"/>
              <a:ea typeface="Google Sans"/>
              <a:cs typeface="Google Sans"/>
              <a:sym typeface="Google Sans"/>
            </a:endParaRPr>
          </a:p>
        </p:txBody>
      </p:sp>
      <p:sp>
        <p:nvSpPr>
          <p:cNvPr id="208" name="Google Shape;208;p26"/>
          <p:cNvSpPr/>
          <p:nvPr/>
        </p:nvSpPr>
        <p:spPr>
          <a:xfrm>
            <a:off x="1199550" y="466700"/>
            <a:ext cx="6744900" cy="2991000"/>
          </a:xfrm>
          <a:prstGeom prst="roundRect">
            <a:avLst>
              <a:gd fmla="val 17582" name="adj"/>
            </a:avLst>
          </a:prstGeom>
          <a:solidFill>
            <a:srgbClr val="FFFFFF"/>
          </a:solidFill>
          <a:ln>
            <a:noFill/>
          </a:ln>
        </p:spPr>
        <p:txBody>
          <a:bodyPr anchorCtr="0" anchor="t" bIns="91425" lIns="182875" spcFirstLastPara="1" rIns="182875" wrap="square" tIns="0">
            <a:noAutofit/>
          </a:bodyPr>
          <a:lstStyle/>
          <a:p>
            <a:pPr indent="0" lvl="0" marL="0" rtl="0" algn="l">
              <a:lnSpc>
                <a:spcPct val="90000"/>
              </a:lnSpc>
              <a:spcBef>
                <a:spcPts val="1200"/>
              </a:spcBef>
              <a:spcAft>
                <a:spcPts val="1200"/>
              </a:spcAft>
              <a:buNone/>
            </a:pPr>
            <a:r>
              <a:t/>
            </a:r>
            <a:endParaRPr sz="1600">
              <a:solidFill>
                <a:srgbClr val="3C4043"/>
              </a:solidFill>
              <a:latin typeface="Google Sans Medium"/>
              <a:ea typeface="Google Sans Medium"/>
              <a:cs typeface="Google Sans Medium"/>
              <a:sym typeface="Google Sans Medium"/>
            </a:endParaRPr>
          </a:p>
        </p:txBody>
      </p:sp>
      <p:sp>
        <p:nvSpPr>
          <p:cNvPr id="209" name="Google Shape;209;p26"/>
          <p:cNvSpPr txBox="1"/>
          <p:nvPr/>
        </p:nvSpPr>
        <p:spPr>
          <a:xfrm>
            <a:off x="1574200" y="789932"/>
            <a:ext cx="59160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Someone creates an account of a pupil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you know </a:t>
            </a:r>
            <a:r>
              <a:rPr lang="en" sz="2200">
                <a:solidFill>
                  <a:schemeClr val="accent1"/>
                </a:solidFill>
                <a:latin typeface="Google Sans Medium"/>
                <a:ea typeface="Google Sans Medium"/>
                <a:cs typeface="Google Sans Medium"/>
                <a:sym typeface="Google Sans Medium"/>
              </a:rPr>
              <a:t>using their name and photo</a:t>
            </a:r>
            <a:r>
              <a:rPr lang="en" sz="2200">
                <a:solidFill>
                  <a:schemeClr val="dk2"/>
                </a:solidFill>
                <a:latin typeface="Google Sans Medium"/>
                <a:ea typeface="Google Sans Medium"/>
                <a:cs typeface="Google Sans Medium"/>
                <a:sym typeface="Google Sans Medium"/>
              </a:rPr>
              <a:t>.</a:t>
            </a:r>
            <a:endParaRPr sz="2200">
              <a:solidFill>
                <a:schemeClr val="accent1"/>
              </a:solidFill>
              <a:latin typeface="Google Sans Medium"/>
              <a:ea typeface="Google Sans Medium"/>
              <a:cs typeface="Google Sans Medium"/>
              <a:sym typeface="Google Sans Medium"/>
            </a:endParaRPr>
          </a:p>
        </p:txBody>
      </p:sp>
      <p:sp>
        <p:nvSpPr>
          <p:cNvPr id="210" name="Google Shape;210;p26"/>
          <p:cNvSpPr txBox="1"/>
          <p:nvPr/>
        </p:nvSpPr>
        <p:spPr>
          <a:xfrm>
            <a:off x="1574200" y="1544947"/>
            <a:ext cx="5916000" cy="2016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They turned the photo into a meme and </a:t>
            </a:r>
            <a:r>
              <a:rPr lang="en" sz="2200">
                <a:solidFill>
                  <a:schemeClr val="accent1"/>
                </a:solidFill>
                <a:latin typeface="Google Sans Medium"/>
                <a:ea typeface="Google Sans Medium"/>
                <a:cs typeface="Google Sans Medium"/>
                <a:sym typeface="Google Sans Medium"/>
              </a:rPr>
              <a:t>drew a moustache</a:t>
            </a:r>
            <a:r>
              <a:rPr lang="en" sz="2200">
                <a:solidFill>
                  <a:schemeClr val="dk2"/>
                </a:solidFill>
                <a:latin typeface="Google Sans Medium"/>
                <a:ea typeface="Google Sans Medium"/>
                <a:cs typeface="Google Sans Medium"/>
                <a:sym typeface="Google Sans Medium"/>
              </a:rPr>
              <a:t> and other </a:t>
            </a:r>
            <a:r>
              <a:rPr lang="en" sz="2200">
                <a:solidFill>
                  <a:schemeClr val="accent1"/>
                </a:solidFill>
                <a:latin typeface="Google Sans Medium"/>
                <a:ea typeface="Google Sans Medium"/>
                <a:cs typeface="Google Sans Medium"/>
                <a:sym typeface="Google Sans Medium"/>
              </a:rPr>
              <a:t>weird facial features</a:t>
            </a:r>
            <a:r>
              <a:rPr lang="en" sz="2200">
                <a:solidFill>
                  <a:schemeClr val="dk2"/>
                </a:solidFill>
                <a:latin typeface="Google Sans Medium"/>
                <a:ea typeface="Google Sans Medium"/>
                <a:cs typeface="Google Sans Medium"/>
                <a:sym typeface="Google Sans Medium"/>
              </a:rPr>
              <a:t> on it, turning the photo into a </a:t>
            </a:r>
            <a:r>
              <a:rPr lang="en" sz="2200">
                <a:solidFill>
                  <a:schemeClr val="accent1"/>
                </a:solidFill>
                <a:latin typeface="Google Sans Medium"/>
                <a:ea typeface="Google Sans Medium"/>
                <a:cs typeface="Google Sans Medium"/>
                <a:sym typeface="Google Sans Medium"/>
              </a:rPr>
              <a:t>joke</a:t>
            </a:r>
            <a:r>
              <a:rPr lang="en" sz="2200">
                <a:solidFill>
                  <a:schemeClr val="dk2"/>
                </a:solidFill>
                <a:latin typeface="Google Sans Medium"/>
                <a:ea typeface="Google Sans Medium"/>
                <a:cs typeface="Google Sans Medium"/>
                <a:sym typeface="Google Sans Medium"/>
              </a:rPr>
              <a:t>. </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rPr lang="en" sz="2200">
                <a:solidFill>
                  <a:schemeClr val="accent1"/>
                </a:solidFill>
                <a:latin typeface="Google Sans Medium"/>
                <a:ea typeface="Google Sans Medium"/>
                <a:cs typeface="Google Sans Medium"/>
                <a:sym typeface="Google Sans Medium"/>
              </a:rPr>
              <a:t>Would you report the account?</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t/>
            </a:r>
            <a:endParaRPr sz="2200">
              <a:solidFill>
                <a:schemeClr val="accent1"/>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Effect filter="fade" transition="in">
                                      <p:cBhvr>
                                        <p:cTn dur="1000"/>
                                        <p:tgtEl>
                                          <p:spTgt spid="21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4" name="Shape 214"/>
        <p:cNvGrpSpPr/>
        <p:nvPr/>
      </p:nvGrpSpPr>
      <p:grpSpPr>
        <a:xfrm>
          <a:off x="0" y="0"/>
          <a:ext cx="0" cy="0"/>
          <a:chOff x="0" y="0"/>
          <a:chExt cx="0" cy="0"/>
        </a:xfrm>
      </p:grpSpPr>
      <p:sp>
        <p:nvSpPr>
          <p:cNvPr id="215" name="Google Shape;215;p27"/>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3</a:t>
            </a:r>
            <a:endParaRPr b="1" sz="4400">
              <a:solidFill>
                <a:srgbClr val="FFFFFF"/>
              </a:solidFill>
              <a:latin typeface="Google Sans"/>
              <a:ea typeface="Google Sans"/>
              <a:cs typeface="Google Sans"/>
              <a:sym typeface="Google Sans"/>
            </a:endParaRPr>
          </a:p>
        </p:txBody>
      </p:sp>
      <p:sp>
        <p:nvSpPr>
          <p:cNvPr id="216" name="Google Shape;216;p27"/>
          <p:cNvSpPr/>
          <p:nvPr/>
        </p:nvSpPr>
        <p:spPr>
          <a:xfrm>
            <a:off x="1199550" y="466700"/>
            <a:ext cx="6744900" cy="2851500"/>
          </a:xfrm>
          <a:prstGeom prst="roundRect">
            <a:avLst>
              <a:gd fmla="val 18687" name="adj"/>
            </a:avLst>
          </a:prstGeom>
          <a:solidFill>
            <a:srgbClr val="FFFFFF"/>
          </a:solidFill>
          <a:ln>
            <a:noFill/>
          </a:ln>
        </p:spPr>
        <p:txBody>
          <a:bodyPr anchorCtr="0" anchor="t" bIns="91425" lIns="182875" spcFirstLastPara="1" rIns="182875" wrap="square" tIns="0">
            <a:noAutofit/>
          </a:bodyPr>
          <a:lstStyle/>
          <a:p>
            <a:pPr indent="0" lvl="0" marL="0" rtl="0" algn="l">
              <a:lnSpc>
                <a:spcPct val="90000"/>
              </a:lnSpc>
              <a:spcBef>
                <a:spcPts val="1200"/>
              </a:spcBef>
              <a:spcAft>
                <a:spcPts val="1200"/>
              </a:spcAft>
              <a:buNone/>
            </a:pPr>
            <a:r>
              <a:t/>
            </a:r>
            <a:endParaRPr sz="1600">
              <a:solidFill>
                <a:srgbClr val="3C4043"/>
              </a:solidFill>
              <a:latin typeface="Google Sans Medium"/>
              <a:ea typeface="Google Sans Medium"/>
              <a:cs typeface="Google Sans Medium"/>
              <a:sym typeface="Google Sans Medium"/>
            </a:endParaRPr>
          </a:p>
        </p:txBody>
      </p:sp>
      <p:sp>
        <p:nvSpPr>
          <p:cNvPr id="217" name="Google Shape;217;p27"/>
          <p:cNvSpPr txBox="1"/>
          <p:nvPr/>
        </p:nvSpPr>
        <p:spPr>
          <a:xfrm>
            <a:off x="1574200" y="789932"/>
            <a:ext cx="5916000" cy="140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Someone posts lots of </a:t>
            </a:r>
            <a:r>
              <a:rPr lang="en" sz="2200">
                <a:solidFill>
                  <a:schemeClr val="accent1"/>
                </a:solidFill>
                <a:latin typeface="Google Sans Medium"/>
                <a:ea typeface="Google Sans Medium"/>
                <a:cs typeface="Google Sans Medium"/>
                <a:sym typeface="Google Sans Medium"/>
              </a:rPr>
              <a:t>mean comments</a:t>
            </a:r>
            <a:r>
              <a:rPr lang="en" sz="2200">
                <a:solidFill>
                  <a:schemeClr val="dk2"/>
                </a:solidFill>
                <a:latin typeface="Google Sans Medium"/>
                <a:ea typeface="Google Sans Medium"/>
                <a:cs typeface="Google Sans Medium"/>
                <a:sym typeface="Google Sans Medium"/>
              </a:rPr>
              <a:t> about a pupil in your school </a:t>
            </a:r>
            <a:r>
              <a:rPr lang="en" sz="2200">
                <a:solidFill>
                  <a:schemeClr val="accent1"/>
                </a:solidFill>
                <a:latin typeface="Google Sans Medium"/>
                <a:ea typeface="Google Sans Medium"/>
                <a:cs typeface="Google Sans Medium"/>
                <a:sym typeface="Google Sans Medium"/>
              </a:rPr>
              <a:t>without using their name</a:t>
            </a:r>
            <a:r>
              <a:rPr lang="en" sz="2200">
                <a:solidFill>
                  <a:schemeClr val="dk2"/>
                </a:solidFill>
                <a:latin typeface="Google Sans Medium"/>
                <a:ea typeface="Google Sans Medium"/>
                <a:cs typeface="Google Sans Medium"/>
                <a:sym typeface="Google Sans Medium"/>
              </a:rPr>
              <a:t>, but you have a feeling </a:t>
            </a:r>
            <a:r>
              <a:rPr lang="en" sz="2200">
                <a:solidFill>
                  <a:schemeClr val="accent1"/>
                </a:solidFill>
                <a:latin typeface="Google Sans Medium"/>
                <a:ea typeface="Google Sans Medium"/>
                <a:cs typeface="Google Sans Medium"/>
                <a:sym typeface="Google Sans Medium"/>
              </a:rPr>
              <a:t>you know who it is</a:t>
            </a:r>
            <a:r>
              <a:rPr lang="en" sz="2200">
                <a:solidFill>
                  <a:schemeClr val="dk2"/>
                </a:solidFill>
                <a:latin typeface="Google Sans Medium"/>
                <a:ea typeface="Google Sans Medium"/>
                <a:cs typeface="Google Sans Medium"/>
                <a:sym typeface="Google Sans Medium"/>
              </a:rPr>
              <a:t>.</a:t>
            </a:r>
            <a:endParaRPr sz="2200">
              <a:solidFill>
                <a:schemeClr val="dk2"/>
              </a:solidFill>
              <a:latin typeface="Google Sans Medium"/>
              <a:ea typeface="Google Sans Medium"/>
              <a:cs typeface="Google Sans Medium"/>
              <a:sym typeface="Google Sans Medium"/>
            </a:endParaRPr>
          </a:p>
        </p:txBody>
      </p:sp>
      <p:sp>
        <p:nvSpPr>
          <p:cNvPr id="218" name="Google Shape;218;p27"/>
          <p:cNvSpPr txBox="1"/>
          <p:nvPr/>
        </p:nvSpPr>
        <p:spPr>
          <a:xfrm>
            <a:off x="1574200" y="2147561"/>
            <a:ext cx="5916000" cy="1252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accent1"/>
                </a:solidFill>
                <a:latin typeface="Google Sans Medium"/>
                <a:ea typeface="Google Sans Medium"/>
                <a:cs typeface="Google Sans Medium"/>
                <a:sym typeface="Google Sans Medium"/>
              </a:rPr>
              <a:t>Would you report those comments</a:t>
            </a:r>
            <a:r>
              <a:rPr lang="en" sz="2200">
                <a:solidFill>
                  <a:schemeClr val="dk2"/>
                </a:solidFill>
                <a:latin typeface="Google Sans Medium"/>
                <a:ea typeface="Google Sans Medium"/>
                <a:cs typeface="Google Sans Medium"/>
                <a:sym typeface="Google Sans Medium"/>
              </a:rPr>
              <a:t>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or not and, if you would, </a:t>
            </a:r>
            <a:r>
              <a:rPr lang="en" sz="2200">
                <a:solidFill>
                  <a:schemeClr val="accent1"/>
                </a:solidFill>
                <a:latin typeface="Google Sans Medium"/>
                <a:ea typeface="Google Sans Medium"/>
                <a:cs typeface="Google Sans Medium"/>
                <a:sym typeface="Google Sans Medium"/>
              </a:rPr>
              <a:t>how?</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1000"/>
                                        <p:tgtEl>
                                          <p:spTgt spid="2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Effect filter="fade" transition="in">
                                      <p:cBhvr>
                                        <p:cTn dur="1000"/>
                                        <p:tgtEl>
                                          <p:spTgt spid="21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2" name="Shape 222"/>
        <p:cNvGrpSpPr/>
        <p:nvPr/>
      </p:nvGrpSpPr>
      <p:grpSpPr>
        <a:xfrm>
          <a:off x="0" y="0"/>
          <a:ext cx="0" cy="0"/>
          <a:chOff x="0" y="0"/>
          <a:chExt cx="0" cy="0"/>
        </a:xfrm>
      </p:grpSpPr>
      <p:sp>
        <p:nvSpPr>
          <p:cNvPr id="223" name="Google Shape;223;p28"/>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4</a:t>
            </a:r>
            <a:endParaRPr b="1" sz="4400">
              <a:solidFill>
                <a:srgbClr val="FFFFFF"/>
              </a:solidFill>
              <a:latin typeface="Google Sans"/>
              <a:ea typeface="Google Sans"/>
              <a:cs typeface="Google Sans"/>
              <a:sym typeface="Google Sans"/>
            </a:endParaRPr>
          </a:p>
        </p:txBody>
      </p:sp>
      <p:sp>
        <p:nvSpPr>
          <p:cNvPr id="224" name="Google Shape;224;p28"/>
          <p:cNvSpPr/>
          <p:nvPr/>
        </p:nvSpPr>
        <p:spPr>
          <a:xfrm>
            <a:off x="1199550" y="466700"/>
            <a:ext cx="6744900" cy="35499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90000"/>
              </a:lnSpc>
              <a:spcBef>
                <a:spcPts val="120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25" name="Google Shape;225;p28"/>
          <p:cNvSpPr txBox="1"/>
          <p:nvPr/>
        </p:nvSpPr>
        <p:spPr>
          <a:xfrm>
            <a:off x="1574200" y="789932"/>
            <a:ext cx="5916000" cy="140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Someone creates an account with </a:t>
            </a:r>
            <a:r>
              <a:rPr lang="en" sz="2200">
                <a:solidFill>
                  <a:schemeClr val="accent1"/>
                </a:solidFill>
                <a:latin typeface="Google Sans Medium"/>
                <a:ea typeface="Google Sans Medium"/>
                <a:cs typeface="Google Sans Medium"/>
                <a:sym typeface="Google Sans Medium"/>
              </a:rPr>
              <a:t>your school’s name</a:t>
            </a:r>
            <a:r>
              <a:rPr lang="en" sz="2200">
                <a:solidFill>
                  <a:schemeClr val="dk2"/>
                </a:solidFill>
                <a:latin typeface="Google Sans Medium"/>
                <a:ea typeface="Google Sans Medium"/>
                <a:cs typeface="Google Sans Medium"/>
                <a:sym typeface="Google Sans Medium"/>
              </a:rPr>
              <a:t> in the screen name and </a:t>
            </a:r>
            <a:r>
              <a:rPr lang="en" sz="2200">
                <a:solidFill>
                  <a:schemeClr val="accent1"/>
                </a:solidFill>
                <a:latin typeface="Google Sans Medium"/>
                <a:ea typeface="Google Sans Medium"/>
                <a:cs typeface="Google Sans Medium"/>
                <a:sym typeface="Google Sans Medium"/>
              </a:rPr>
              <a:t>posts other pupils’ photos with comments</a:t>
            </a:r>
            <a:r>
              <a:rPr lang="en" sz="2200">
                <a:solidFill>
                  <a:schemeClr val="dk2"/>
                </a:solidFill>
                <a:latin typeface="Google Sans Medium"/>
                <a:ea typeface="Google Sans Medium"/>
                <a:cs typeface="Google Sans Medium"/>
                <a:sym typeface="Google Sans Medium"/>
              </a:rPr>
              <a:t> that everybody hears about.</a:t>
            </a:r>
            <a:endParaRPr sz="2200">
              <a:solidFill>
                <a:schemeClr val="dk2"/>
              </a:solidFill>
              <a:latin typeface="Google Sans Medium"/>
              <a:ea typeface="Google Sans Medium"/>
              <a:cs typeface="Google Sans Medium"/>
              <a:sym typeface="Google Sans Medium"/>
            </a:endParaRPr>
          </a:p>
        </p:txBody>
      </p:sp>
      <p:sp>
        <p:nvSpPr>
          <p:cNvPr id="226" name="Google Shape;226;p28"/>
          <p:cNvSpPr txBox="1"/>
          <p:nvPr/>
        </p:nvSpPr>
        <p:spPr>
          <a:xfrm>
            <a:off x="1574200" y="2147561"/>
            <a:ext cx="5916000" cy="1557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Some of the comments are </a:t>
            </a:r>
            <a:r>
              <a:rPr lang="en" sz="2200">
                <a:solidFill>
                  <a:schemeClr val="accent1"/>
                </a:solidFill>
                <a:latin typeface="Google Sans Medium"/>
                <a:ea typeface="Google Sans Medium"/>
                <a:cs typeface="Google Sans Medium"/>
                <a:sym typeface="Google Sans Medium"/>
              </a:rPr>
              <a:t>hurtful</a:t>
            </a:r>
            <a:r>
              <a:rPr lang="en" sz="2200">
                <a:solidFill>
                  <a:schemeClr val="dk2"/>
                </a:solidFill>
                <a:latin typeface="Google Sans Medium"/>
                <a:ea typeface="Google Sans Medium"/>
                <a:cs typeface="Google Sans Medium"/>
                <a:sym typeface="Google Sans Medium"/>
              </a:rPr>
              <a:t> to pupils, some are </a:t>
            </a:r>
            <a:r>
              <a:rPr lang="en" sz="2200">
                <a:solidFill>
                  <a:schemeClr val="accent1"/>
                </a:solidFill>
                <a:latin typeface="Google Sans Medium"/>
                <a:ea typeface="Google Sans Medium"/>
                <a:cs typeface="Google Sans Medium"/>
                <a:sym typeface="Google Sans Medium"/>
              </a:rPr>
              <a:t>compliments</a:t>
            </a:r>
            <a:r>
              <a:rPr lang="en" sz="2200">
                <a:solidFill>
                  <a:schemeClr val="dk2"/>
                </a:solidFill>
                <a:latin typeface="Google Sans Medium"/>
                <a:ea typeface="Google Sans Medium"/>
                <a:cs typeface="Google Sans Medium"/>
                <a:sym typeface="Google Sans Medium"/>
              </a:rPr>
              <a:t>. </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Do you </a:t>
            </a:r>
            <a:r>
              <a:rPr lang="en" sz="2200">
                <a:solidFill>
                  <a:schemeClr val="accent1"/>
                </a:solidFill>
                <a:latin typeface="Google Sans Medium"/>
                <a:ea typeface="Google Sans Medium"/>
                <a:cs typeface="Google Sans Medium"/>
                <a:sym typeface="Google Sans Medium"/>
              </a:rPr>
              <a:t>report</a:t>
            </a:r>
            <a:r>
              <a:rPr lang="en" sz="2200">
                <a:solidFill>
                  <a:schemeClr val="dk2"/>
                </a:solidFill>
                <a:latin typeface="Google Sans Medium"/>
                <a:ea typeface="Google Sans Medium"/>
                <a:cs typeface="Google Sans Medium"/>
                <a:sym typeface="Google Sans Medium"/>
              </a:rPr>
              <a:t> the </a:t>
            </a:r>
            <a:r>
              <a:rPr lang="en" sz="2200">
                <a:solidFill>
                  <a:schemeClr val="accent1"/>
                </a:solidFill>
                <a:latin typeface="Google Sans Medium"/>
                <a:ea typeface="Google Sans Medium"/>
                <a:cs typeface="Google Sans Medium"/>
                <a:sym typeface="Google Sans Medium"/>
              </a:rPr>
              <a:t>hurtful comments</a:t>
            </a:r>
            <a:r>
              <a:rPr lang="en" sz="2200">
                <a:solidFill>
                  <a:schemeClr val="dk2"/>
                </a:solidFill>
                <a:latin typeface="Google Sans Medium"/>
                <a:ea typeface="Google Sans Medium"/>
                <a:cs typeface="Google Sans Medium"/>
                <a:sym typeface="Google Sans Medium"/>
              </a:rPr>
              <a:t>, the </a:t>
            </a:r>
            <a:r>
              <a:rPr lang="en" sz="2200">
                <a:solidFill>
                  <a:schemeClr val="accent1"/>
                </a:solidFill>
                <a:latin typeface="Google Sans Medium"/>
                <a:ea typeface="Google Sans Medium"/>
                <a:cs typeface="Google Sans Medium"/>
                <a:sym typeface="Google Sans Medium"/>
              </a:rPr>
              <a:t>whole account</a:t>
            </a:r>
            <a:r>
              <a:rPr lang="en" sz="2200">
                <a:solidFill>
                  <a:schemeClr val="dk2"/>
                </a:solidFill>
                <a:latin typeface="Google Sans Medium"/>
                <a:ea typeface="Google Sans Medium"/>
                <a:cs typeface="Google Sans Medium"/>
                <a:sym typeface="Google Sans Medium"/>
              </a:rPr>
              <a:t> or </a:t>
            </a:r>
            <a:r>
              <a:rPr lang="en" sz="2200">
                <a:solidFill>
                  <a:schemeClr val="accent1"/>
                </a:solidFill>
                <a:latin typeface="Google Sans Medium"/>
                <a:ea typeface="Google Sans Medium"/>
                <a:cs typeface="Google Sans Medium"/>
                <a:sym typeface="Google Sans Medium"/>
              </a:rPr>
              <a:t>both?</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10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1000"/>
                                        <p:tgtEl>
                                          <p:spTgt spid="22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0" name="Shape 230"/>
        <p:cNvGrpSpPr/>
        <p:nvPr/>
      </p:nvGrpSpPr>
      <p:grpSpPr>
        <a:xfrm>
          <a:off x="0" y="0"/>
          <a:ext cx="0" cy="0"/>
          <a:chOff x="0" y="0"/>
          <a:chExt cx="0" cy="0"/>
        </a:xfrm>
      </p:grpSpPr>
      <p:sp>
        <p:nvSpPr>
          <p:cNvPr id="231" name="Google Shape;231;p29"/>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5</a:t>
            </a:r>
            <a:endParaRPr b="1" sz="4400">
              <a:solidFill>
                <a:srgbClr val="FFFFFF"/>
              </a:solidFill>
              <a:latin typeface="Google Sans"/>
              <a:ea typeface="Google Sans"/>
              <a:cs typeface="Google Sans"/>
              <a:sym typeface="Google Sans"/>
            </a:endParaRPr>
          </a:p>
        </p:txBody>
      </p:sp>
      <p:sp>
        <p:nvSpPr>
          <p:cNvPr id="232" name="Google Shape;232;p29"/>
          <p:cNvSpPr/>
          <p:nvPr/>
        </p:nvSpPr>
        <p:spPr>
          <a:xfrm>
            <a:off x="1199550" y="466700"/>
            <a:ext cx="6744900" cy="35499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90000"/>
              </a:lnSpc>
              <a:spcBef>
                <a:spcPts val="120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33" name="Google Shape;233;p29"/>
          <p:cNvSpPr txBox="1"/>
          <p:nvPr/>
        </p:nvSpPr>
        <p:spPr>
          <a:xfrm>
            <a:off x="1574200" y="789932"/>
            <a:ext cx="5916000" cy="140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One night, you notice that a pupil has made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a </a:t>
            </a:r>
            <a:r>
              <a:rPr lang="en" sz="2200">
                <a:solidFill>
                  <a:schemeClr val="accent1"/>
                </a:solidFill>
                <a:latin typeface="Google Sans Medium"/>
                <a:ea typeface="Google Sans Medium"/>
                <a:cs typeface="Google Sans Medium"/>
                <a:sym typeface="Google Sans Medium"/>
              </a:rPr>
              <a:t>comment online</a:t>
            </a:r>
            <a:r>
              <a:rPr lang="en" sz="2200">
                <a:solidFill>
                  <a:schemeClr val="dk2"/>
                </a:solidFill>
                <a:latin typeface="Google Sans Medium"/>
                <a:ea typeface="Google Sans Medium"/>
                <a:cs typeface="Google Sans Medium"/>
                <a:sym typeface="Google Sans Medium"/>
              </a:rPr>
              <a:t> saying they’re going to </a:t>
            </a:r>
            <a:br>
              <a:rPr lang="en" sz="2200">
                <a:solidFill>
                  <a:schemeClr val="dk2"/>
                </a:solidFill>
                <a:latin typeface="Google Sans Medium"/>
                <a:ea typeface="Google Sans Medium"/>
                <a:cs typeface="Google Sans Medium"/>
                <a:sym typeface="Google Sans Medium"/>
              </a:rPr>
            </a:br>
            <a:r>
              <a:rPr lang="en" sz="2200">
                <a:solidFill>
                  <a:schemeClr val="accent1"/>
                </a:solidFill>
                <a:latin typeface="Google Sans Medium"/>
                <a:ea typeface="Google Sans Medium"/>
                <a:cs typeface="Google Sans Medium"/>
                <a:sym typeface="Google Sans Medium"/>
              </a:rPr>
              <a:t>fight with another pupil</a:t>
            </a:r>
            <a:r>
              <a:rPr lang="en" sz="2200">
                <a:solidFill>
                  <a:schemeClr val="dk2"/>
                </a:solidFill>
                <a:latin typeface="Google Sans Medium"/>
                <a:ea typeface="Google Sans Medium"/>
                <a:cs typeface="Google Sans Medium"/>
                <a:sym typeface="Google Sans Medium"/>
              </a:rPr>
              <a:t> in the dinner hall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the next day.</a:t>
            </a:r>
            <a:endParaRPr sz="2200">
              <a:solidFill>
                <a:schemeClr val="dk2"/>
              </a:solidFill>
              <a:latin typeface="Google Sans Medium"/>
              <a:ea typeface="Google Sans Medium"/>
              <a:cs typeface="Google Sans Medium"/>
              <a:sym typeface="Google Sans Medium"/>
            </a:endParaRPr>
          </a:p>
        </p:txBody>
      </p:sp>
      <p:sp>
        <p:nvSpPr>
          <p:cNvPr id="234" name="Google Shape;234;p29"/>
          <p:cNvSpPr txBox="1"/>
          <p:nvPr/>
        </p:nvSpPr>
        <p:spPr>
          <a:xfrm>
            <a:off x="1574200" y="2147561"/>
            <a:ext cx="5916000" cy="1557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Do you </a:t>
            </a:r>
            <a:r>
              <a:rPr lang="en" sz="2200">
                <a:solidFill>
                  <a:schemeClr val="accent1"/>
                </a:solidFill>
                <a:latin typeface="Google Sans Medium"/>
                <a:ea typeface="Google Sans Medium"/>
                <a:cs typeface="Google Sans Medium"/>
                <a:sym typeface="Google Sans Medium"/>
              </a:rPr>
              <a:t>report</a:t>
            </a:r>
            <a:r>
              <a:rPr lang="en" sz="2200">
                <a:solidFill>
                  <a:schemeClr val="dk2"/>
                </a:solidFill>
                <a:latin typeface="Google Sans Medium"/>
                <a:ea typeface="Google Sans Medium"/>
                <a:cs typeface="Google Sans Medium"/>
                <a:sym typeface="Google Sans Medium"/>
              </a:rPr>
              <a:t> that comment online or not? </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Do you report it to a teacher or headteacher the next morning or not? </a:t>
            </a:r>
            <a:r>
              <a:rPr lang="en" sz="2200">
                <a:solidFill>
                  <a:schemeClr val="accent1"/>
                </a:solidFill>
                <a:latin typeface="Google Sans Medium"/>
                <a:ea typeface="Google Sans Medium"/>
                <a:cs typeface="Google Sans Medium"/>
                <a:sym typeface="Google Sans Medium"/>
              </a:rPr>
              <a:t>Both?</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Effect filter="fade" transition="in">
                                      <p:cBhvr>
                                        <p:cTn dur="1000"/>
                                        <p:tgtEl>
                                          <p:spTgt spid="2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animEffect filter="fade" transition="in">
                                      <p:cBhvr>
                                        <p:cTn dur="1000"/>
                                        <p:tgtEl>
                                          <p:spTgt spid="23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8" name="Shape 238"/>
        <p:cNvGrpSpPr/>
        <p:nvPr/>
      </p:nvGrpSpPr>
      <p:grpSpPr>
        <a:xfrm>
          <a:off x="0" y="0"/>
          <a:ext cx="0" cy="0"/>
          <a:chOff x="0" y="0"/>
          <a:chExt cx="0" cy="0"/>
        </a:xfrm>
      </p:grpSpPr>
      <p:sp>
        <p:nvSpPr>
          <p:cNvPr id="239" name="Google Shape;239;p30"/>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6</a:t>
            </a:r>
            <a:endParaRPr b="1" sz="4400">
              <a:solidFill>
                <a:srgbClr val="FFFFFF"/>
              </a:solidFill>
              <a:latin typeface="Google Sans"/>
              <a:ea typeface="Google Sans"/>
              <a:cs typeface="Google Sans"/>
              <a:sym typeface="Google Sans"/>
            </a:endParaRPr>
          </a:p>
        </p:txBody>
      </p:sp>
      <p:sp>
        <p:nvSpPr>
          <p:cNvPr id="240" name="Google Shape;240;p30"/>
          <p:cNvSpPr/>
          <p:nvPr/>
        </p:nvSpPr>
        <p:spPr>
          <a:xfrm>
            <a:off x="1199550" y="466700"/>
            <a:ext cx="6744900" cy="2558100"/>
          </a:xfrm>
          <a:prstGeom prst="roundRect">
            <a:avLst>
              <a:gd fmla="val 21376" name="adj"/>
            </a:avLst>
          </a:prstGeom>
          <a:solidFill>
            <a:srgbClr val="FFFFFF"/>
          </a:solidFill>
          <a:ln>
            <a:noFill/>
          </a:ln>
        </p:spPr>
        <p:txBody>
          <a:bodyPr anchorCtr="0" anchor="t" bIns="91425" lIns="182875" spcFirstLastPara="1" rIns="182875" wrap="square" tIns="0">
            <a:noAutofit/>
          </a:bodyPr>
          <a:lstStyle/>
          <a:p>
            <a:pPr indent="0" lvl="0" marL="0" rtl="0" algn="l">
              <a:lnSpc>
                <a:spcPct val="90000"/>
              </a:lnSpc>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p:txBody>
      </p:sp>
      <p:sp>
        <p:nvSpPr>
          <p:cNvPr id="241" name="Google Shape;241;p30"/>
          <p:cNvSpPr txBox="1"/>
          <p:nvPr/>
        </p:nvSpPr>
        <p:spPr>
          <a:xfrm>
            <a:off x="1574200" y="789932"/>
            <a:ext cx="5916000" cy="140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You’re watching a cartoon video and all of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a sudden there’s some </a:t>
            </a:r>
            <a:r>
              <a:rPr lang="en" sz="2200">
                <a:solidFill>
                  <a:schemeClr val="accent1"/>
                </a:solidFill>
                <a:latin typeface="Google Sans Medium"/>
                <a:ea typeface="Google Sans Medium"/>
                <a:cs typeface="Google Sans Medium"/>
                <a:sym typeface="Google Sans Medium"/>
              </a:rPr>
              <a:t>weird content</a:t>
            </a:r>
            <a:r>
              <a:rPr lang="en" sz="2200">
                <a:solidFill>
                  <a:schemeClr val="dk2"/>
                </a:solidFill>
                <a:latin typeface="Google Sans Medium"/>
                <a:ea typeface="Google Sans Medium"/>
                <a:cs typeface="Google Sans Medium"/>
                <a:sym typeface="Google Sans Medium"/>
              </a:rPr>
              <a:t> in it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that’s </a:t>
            </a:r>
            <a:r>
              <a:rPr lang="en" sz="2200">
                <a:solidFill>
                  <a:schemeClr val="accent1"/>
                </a:solidFill>
                <a:latin typeface="Google Sans Medium"/>
                <a:ea typeface="Google Sans Medium"/>
                <a:cs typeface="Google Sans Medium"/>
                <a:sym typeface="Google Sans Medium"/>
              </a:rPr>
              <a:t>definitely not appropriate for children</a:t>
            </a:r>
            <a:r>
              <a:rPr lang="en" sz="2200">
                <a:solidFill>
                  <a:schemeClr val="dk2"/>
                </a:solidFill>
                <a:latin typeface="Google Sans Medium"/>
                <a:ea typeface="Google Sans Medium"/>
                <a:cs typeface="Google Sans Medium"/>
                <a:sym typeface="Google Sans Medium"/>
              </a:rPr>
              <a:t> and makes you </a:t>
            </a:r>
            <a:r>
              <a:rPr lang="en" sz="2200">
                <a:solidFill>
                  <a:schemeClr val="accent1"/>
                </a:solidFill>
                <a:latin typeface="Google Sans Medium"/>
                <a:ea typeface="Google Sans Medium"/>
                <a:cs typeface="Google Sans Medium"/>
                <a:sym typeface="Google Sans Medium"/>
              </a:rPr>
              <a:t>feel uncomfortable</a:t>
            </a:r>
            <a:r>
              <a:rPr lang="en" sz="2200">
                <a:solidFill>
                  <a:schemeClr val="dk2"/>
                </a:solidFill>
                <a:latin typeface="Google Sans Medium"/>
                <a:ea typeface="Google Sans Medium"/>
                <a:cs typeface="Google Sans Medium"/>
                <a:sym typeface="Google Sans Medium"/>
              </a:rPr>
              <a:t>.</a:t>
            </a:r>
            <a:endParaRPr sz="2200">
              <a:solidFill>
                <a:schemeClr val="dk2"/>
              </a:solidFill>
              <a:latin typeface="Google Sans Medium"/>
              <a:ea typeface="Google Sans Medium"/>
              <a:cs typeface="Google Sans Medium"/>
              <a:sym typeface="Google Sans Medium"/>
            </a:endParaRPr>
          </a:p>
        </p:txBody>
      </p:sp>
      <p:sp>
        <p:nvSpPr>
          <p:cNvPr id="242" name="Google Shape;242;p30"/>
          <p:cNvSpPr txBox="1"/>
          <p:nvPr/>
        </p:nvSpPr>
        <p:spPr>
          <a:xfrm>
            <a:off x="1574200" y="2147561"/>
            <a:ext cx="5916000" cy="1323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Do you </a:t>
            </a:r>
            <a:r>
              <a:rPr lang="en" sz="2200">
                <a:solidFill>
                  <a:schemeClr val="accent1"/>
                </a:solidFill>
                <a:latin typeface="Google Sans Medium"/>
                <a:ea typeface="Google Sans Medium"/>
                <a:cs typeface="Google Sans Medium"/>
                <a:sym typeface="Google Sans Medium"/>
              </a:rPr>
              <a:t>report it</a:t>
            </a:r>
            <a:r>
              <a:rPr lang="en" sz="2200">
                <a:solidFill>
                  <a:schemeClr val="dk2"/>
                </a:solidFill>
                <a:latin typeface="Google Sans Medium"/>
                <a:ea typeface="Google Sans Medium"/>
                <a:cs typeface="Google Sans Medium"/>
                <a:sym typeface="Google Sans Medium"/>
              </a:rPr>
              <a:t> or not?</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1000"/>
                                        <p:tgtEl>
                                          <p:spTgt spid="2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Effect filter="fade" transition="in">
                                      <p:cBhvr>
                                        <p:cTn dur="1000"/>
                                        <p:tgtEl>
                                          <p:spTgt spid="2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animEffect filter="fade" transition="in">
                                      <p:cBhvr>
                                        <p:cTn dur="1000"/>
                                        <p:tgtEl>
                                          <p:spTgt spid="24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6" name="Shape 246"/>
        <p:cNvGrpSpPr/>
        <p:nvPr/>
      </p:nvGrpSpPr>
      <p:grpSpPr>
        <a:xfrm>
          <a:off x="0" y="0"/>
          <a:ext cx="0" cy="0"/>
          <a:chOff x="0" y="0"/>
          <a:chExt cx="0" cy="0"/>
        </a:xfrm>
      </p:grpSpPr>
      <p:sp>
        <p:nvSpPr>
          <p:cNvPr id="247" name="Google Shape;247;p31"/>
          <p:cNvSpPr/>
          <p:nvPr/>
        </p:nvSpPr>
        <p:spPr>
          <a:xfrm>
            <a:off x="1199550" y="466700"/>
            <a:ext cx="6744900" cy="2558100"/>
          </a:xfrm>
          <a:prstGeom prst="roundRect">
            <a:avLst>
              <a:gd fmla="val 21376" name="adj"/>
            </a:avLst>
          </a:prstGeom>
          <a:solidFill>
            <a:srgbClr val="FFFFFF"/>
          </a:solidFill>
          <a:ln>
            <a:noFill/>
          </a:ln>
        </p:spPr>
        <p:txBody>
          <a:bodyPr anchorCtr="0" anchor="t" bIns="91425" lIns="182875" spcFirstLastPara="1" rIns="182875" wrap="square" tIns="0">
            <a:noAutofit/>
          </a:bodyPr>
          <a:lstStyle/>
          <a:p>
            <a:pPr indent="0" lvl="0" marL="0" rtl="0" algn="l">
              <a:lnSpc>
                <a:spcPct val="90000"/>
              </a:lnSpc>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p:txBody>
      </p:sp>
      <p:sp>
        <p:nvSpPr>
          <p:cNvPr id="248" name="Google Shape;248;p31"/>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7</a:t>
            </a:r>
            <a:endParaRPr b="1" sz="4400">
              <a:solidFill>
                <a:srgbClr val="FFFFFF"/>
              </a:solidFill>
              <a:latin typeface="Google Sans"/>
              <a:ea typeface="Google Sans"/>
              <a:cs typeface="Google Sans"/>
              <a:sym typeface="Google Sans"/>
            </a:endParaRPr>
          </a:p>
        </p:txBody>
      </p:sp>
      <p:sp>
        <p:nvSpPr>
          <p:cNvPr id="249" name="Google Shape;249;p31"/>
          <p:cNvSpPr txBox="1"/>
          <p:nvPr/>
        </p:nvSpPr>
        <p:spPr>
          <a:xfrm>
            <a:off x="1574200" y="789932"/>
            <a:ext cx="5916000" cy="140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You’re playing an </a:t>
            </a:r>
            <a:r>
              <a:rPr lang="en" sz="2200">
                <a:solidFill>
                  <a:schemeClr val="accent1"/>
                </a:solidFill>
                <a:latin typeface="Google Sans Medium"/>
                <a:ea typeface="Google Sans Medium"/>
                <a:cs typeface="Google Sans Medium"/>
                <a:sym typeface="Google Sans Medium"/>
              </a:rPr>
              <a:t>online game with friends</a:t>
            </a:r>
            <a:r>
              <a:rPr lang="en" sz="2200">
                <a:solidFill>
                  <a:schemeClr val="dk2"/>
                </a:solidFill>
                <a:latin typeface="Google Sans Medium"/>
                <a:ea typeface="Google Sans Medium"/>
                <a:cs typeface="Google Sans Medium"/>
                <a:sym typeface="Google Sans Medium"/>
              </a:rPr>
              <a:t>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and </a:t>
            </a:r>
            <a:r>
              <a:rPr lang="en" sz="2200">
                <a:solidFill>
                  <a:schemeClr val="accent1"/>
                </a:solidFill>
                <a:latin typeface="Google Sans Medium"/>
                <a:ea typeface="Google Sans Medium"/>
                <a:cs typeface="Google Sans Medium"/>
                <a:sym typeface="Google Sans Medium"/>
              </a:rPr>
              <a:t>someone none of the players know</a:t>
            </a:r>
            <a:r>
              <a:rPr lang="en" sz="2200">
                <a:solidFill>
                  <a:schemeClr val="dk2"/>
                </a:solidFill>
                <a:latin typeface="Google Sans Medium"/>
                <a:ea typeface="Google Sans Medium"/>
                <a:cs typeface="Google Sans Medium"/>
                <a:sym typeface="Google Sans Medium"/>
              </a:rPr>
              <a:t>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starts chatting with you. They’re not being nasty or anything, but </a:t>
            </a:r>
            <a:r>
              <a:rPr lang="en" sz="2200">
                <a:solidFill>
                  <a:schemeClr val="accent1"/>
                </a:solidFill>
                <a:latin typeface="Google Sans Medium"/>
                <a:ea typeface="Google Sans Medium"/>
                <a:cs typeface="Google Sans Medium"/>
                <a:sym typeface="Google Sans Medium"/>
              </a:rPr>
              <a:t>you don’t know them</a:t>
            </a:r>
            <a:r>
              <a:rPr lang="en" sz="2200">
                <a:solidFill>
                  <a:schemeClr val="dk2"/>
                </a:solidFill>
                <a:latin typeface="Google Sans Medium"/>
                <a:ea typeface="Google Sans Medium"/>
                <a:cs typeface="Google Sans Medium"/>
                <a:sym typeface="Google Sans Medium"/>
              </a:rPr>
              <a:t>.</a:t>
            </a:r>
            <a:endParaRPr sz="2200">
              <a:solidFill>
                <a:schemeClr val="dk2"/>
              </a:solidFill>
              <a:latin typeface="Google Sans Medium"/>
              <a:ea typeface="Google Sans Medium"/>
              <a:cs typeface="Google Sans Medium"/>
              <a:sym typeface="Google Sans Medium"/>
            </a:endParaRPr>
          </a:p>
        </p:txBody>
      </p:sp>
      <p:sp>
        <p:nvSpPr>
          <p:cNvPr id="250" name="Google Shape;250;p31"/>
          <p:cNvSpPr txBox="1"/>
          <p:nvPr/>
        </p:nvSpPr>
        <p:spPr>
          <a:xfrm>
            <a:off x="1574200" y="2147561"/>
            <a:ext cx="5916000" cy="948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Do you </a:t>
            </a:r>
            <a:r>
              <a:rPr lang="en" sz="2200">
                <a:solidFill>
                  <a:schemeClr val="accent1"/>
                </a:solidFill>
                <a:latin typeface="Google Sans Medium"/>
                <a:ea typeface="Google Sans Medium"/>
                <a:cs typeface="Google Sans Medium"/>
                <a:sym typeface="Google Sans Medium"/>
              </a:rPr>
              <a:t>ignore</a:t>
            </a:r>
            <a:r>
              <a:rPr lang="en" sz="2200">
                <a:solidFill>
                  <a:schemeClr val="dk2"/>
                </a:solidFill>
                <a:latin typeface="Google Sans Medium"/>
                <a:ea typeface="Google Sans Medium"/>
                <a:cs typeface="Google Sans Medium"/>
                <a:sym typeface="Google Sans Medium"/>
              </a:rPr>
              <a:t> them or </a:t>
            </a:r>
            <a:r>
              <a:rPr lang="en" sz="2200">
                <a:solidFill>
                  <a:schemeClr val="accent1"/>
                </a:solidFill>
                <a:latin typeface="Google Sans Medium"/>
                <a:ea typeface="Google Sans Medium"/>
                <a:cs typeface="Google Sans Medium"/>
                <a:sym typeface="Google Sans Medium"/>
              </a:rPr>
              <a:t>report</a:t>
            </a:r>
            <a:r>
              <a:rPr lang="en" sz="2200">
                <a:solidFill>
                  <a:schemeClr val="dk2"/>
                </a:solidFill>
                <a:latin typeface="Google Sans Medium"/>
                <a:ea typeface="Google Sans Medium"/>
                <a:cs typeface="Google Sans Medium"/>
                <a:sym typeface="Google Sans Medium"/>
              </a:rPr>
              <a:t> them?</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1000"/>
                                        <p:tgtEl>
                                          <p:spTgt spid="2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Effect filter="fade" transition="in">
                                      <p:cBhvr>
                                        <p:cTn dur="1000"/>
                                        <p:tgtEl>
                                          <p:spTgt spid="25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4" name="Shape 254"/>
        <p:cNvGrpSpPr/>
        <p:nvPr/>
      </p:nvGrpSpPr>
      <p:grpSpPr>
        <a:xfrm>
          <a:off x="0" y="0"/>
          <a:ext cx="0" cy="0"/>
          <a:chOff x="0" y="0"/>
          <a:chExt cx="0" cy="0"/>
        </a:xfrm>
      </p:grpSpPr>
      <p:sp>
        <p:nvSpPr>
          <p:cNvPr id="255" name="Google Shape;255;p32"/>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256" name="Google Shape;256;p32"/>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257" name="Google Shape;257;p32"/>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258" name="Google Shape;258;p32"/>
          <p:cNvSpPr txBox="1"/>
          <p:nvPr/>
        </p:nvSpPr>
        <p:spPr>
          <a:xfrm>
            <a:off x="363450" y="1176425"/>
            <a:ext cx="40728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can you do or say when you see </a:t>
            </a:r>
            <a:r>
              <a:rPr lang="en" sz="2800">
                <a:solidFill>
                  <a:schemeClr val="accent1"/>
                </a:solidFill>
                <a:latin typeface="Google Sans Medium"/>
                <a:ea typeface="Google Sans Medium"/>
                <a:cs typeface="Google Sans Medium"/>
                <a:sym typeface="Google Sans Medium"/>
              </a:rPr>
              <a:t>upsetting stuff</a:t>
            </a:r>
            <a:r>
              <a:rPr lang="en" sz="2800">
                <a:solidFill>
                  <a:schemeClr val="dk2"/>
                </a:solidFill>
                <a:latin typeface="Google Sans Medium"/>
                <a:ea typeface="Google Sans Medium"/>
                <a:cs typeface="Google Sans Medium"/>
                <a:sym typeface="Google Sans Medium"/>
              </a:rPr>
              <a:t> online?</a:t>
            </a:r>
            <a:endParaRPr sz="2800">
              <a:solidFill>
                <a:schemeClr val="dk2"/>
              </a:solidFill>
              <a:latin typeface="Google Sans Medium"/>
              <a:ea typeface="Google Sans Medium"/>
              <a:cs typeface="Google Sans Medium"/>
              <a:sym typeface="Google Sans Medium"/>
            </a:endParaRPr>
          </a:p>
        </p:txBody>
      </p:sp>
      <p:sp>
        <p:nvSpPr>
          <p:cNvPr id="259" name="Google Shape;259;p32"/>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6" name="Shape 66"/>
        <p:cNvGrpSpPr/>
        <p:nvPr/>
      </p:nvGrpSpPr>
      <p:grpSpPr>
        <a:xfrm>
          <a:off x="0" y="0"/>
          <a:ext cx="0" cy="0"/>
          <a:chOff x="0" y="0"/>
          <a:chExt cx="0" cy="0"/>
        </a:xfrm>
      </p:grpSpPr>
      <p:sp>
        <p:nvSpPr>
          <p:cNvPr id="67" name="Google Shape;67;p9"/>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68" name="Google Shape;68;p9"/>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69" name="Google Shape;69;p9"/>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70" name="Google Shape;70;p9"/>
          <p:cNvSpPr txBox="1"/>
          <p:nvPr/>
        </p:nvSpPr>
        <p:spPr>
          <a:xfrm>
            <a:off x="363450" y="1176425"/>
            <a:ext cx="40728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happens to our bodies when we feel angry or upset?</a:t>
            </a:r>
            <a:endParaRPr sz="3400">
              <a:solidFill>
                <a:schemeClr val="dk2"/>
              </a:solidFill>
              <a:latin typeface="Google Sans Medium"/>
              <a:ea typeface="Google Sans Medium"/>
              <a:cs typeface="Google Sans Medium"/>
              <a:sym typeface="Google Sans Medium"/>
            </a:endParaRPr>
          </a:p>
        </p:txBody>
      </p:sp>
      <p:sp>
        <p:nvSpPr>
          <p:cNvPr id="71" name="Google Shape;71;p9"/>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5" name="Shape 75"/>
        <p:cNvGrpSpPr/>
        <p:nvPr/>
      </p:nvGrpSpPr>
      <p:grpSpPr>
        <a:xfrm>
          <a:off x="0" y="0"/>
          <a:ext cx="0" cy="0"/>
          <a:chOff x="0" y="0"/>
          <a:chExt cx="0" cy="0"/>
        </a:xfrm>
      </p:grpSpPr>
      <p:sp>
        <p:nvSpPr>
          <p:cNvPr id="76" name="Google Shape;76;p10"/>
          <p:cNvSpPr/>
          <p:nvPr/>
        </p:nvSpPr>
        <p:spPr>
          <a:xfrm>
            <a:off x="385375" y="1060050"/>
            <a:ext cx="4737300" cy="744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Write down one situation you might encounter where someone is being nasty online.</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77" name="Google Shape;77;p10"/>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78" name="Google Shape;78;p10"/>
          <p:cNvSpPr txBox="1"/>
          <p:nvPr/>
        </p:nvSpPr>
        <p:spPr>
          <a:xfrm>
            <a:off x="339926"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pic>
        <p:nvPicPr>
          <p:cNvPr id="79" name="Google Shape;79;p10"/>
          <p:cNvPicPr preferRelativeResize="0"/>
          <p:nvPr/>
        </p:nvPicPr>
        <p:blipFill rotWithShape="1">
          <a:blip r:embed="rId3">
            <a:alphaModFix/>
          </a:blip>
          <a:srcRect b="0" l="5820" r="0" t="0"/>
          <a:stretch/>
        </p:blipFill>
        <p:spPr>
          <a:xfrm flipH="1">
            <a:off x="5556902" y="2297925"/>
            <a:ext cx="3587098" cy="2531249"/>
          </a:xfrm>
          <a:prstGeom prst="rect">
            <a:avLst/>
          </a:prstGeom>
          <a:noFill/>
          <a:ln>
            <a:noFill/>
          </a:ln>
        </p:spPr>
      </p:pic>
      <p:sp>
        <p:nvSpPr>
          <p:cNvPr id="80" name="Google Shape;80;p10"/>
          <p:cNvSpPr/>
          <p:nvPr/>
        </p:nvSpPr>
        <p:spPr>
          <a:xfrm>
            <a:off x="385375" y="1920750"/>
            <a:ext cx="4737300" cy="744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Get into groups and complete </a:t>
            </a:r>
            <a:r>
              <a:rPr lang="en" sz="1600">
                <a:solidFill>
                  <a:schemeClr val="accent1"/>
                </a:solidFill>
                <a:latin typeface="Google Sans Medium"/>
                <a:ea typeface="Google Sans Medium"/>
                <a:cs typeface="Google Sans Medium"/>
                <a:sym typeface="Google Sans Medium"/>
              </a:rPr>
              <a:t>section A</a:t>
            </a:r>
            <a:r>
              <a:rPr lang="en" sz="1600">
                <a:solidFill>
                  <a:schemeClr val="dk2"/>
                </a:solidFill>
                <a:latin typeface="Google Sans Medium"/>
                <a:ea typeface="Google Sans Medium"/>
                <a:cs typeface="Google Sans Medium"/>
                <a:sym typeface="Google Sans Medium"/>
              </a:rPr>
              <a:t>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on your worksheet.</a:t>
            </a:r>
            <a:endParaRPr sz="16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sp>
        <p:nvSpPr>
          <p:cNvPr id="85" name="Google Shape;85;p11"/>
          <p:cNvSpPr/>
          <p:nvPr/>
        </p:nvSpPr>
        <p:spPr>
          <a:xfrm>
            <a:off x="385375" y="1060050"/>
            <a:ext cx="4737300" cy="744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Swap your sheet with the group next to you and complete </a:t>
            </a:r>
            <a:r>
              <a:rPr lang="en" sz="1600">
                <a:solidFill>
                  <a:schemeClr val="accent1"/>
                </a:solidFill>
                <a:latin typeface="Google Sans Medium"/>
                <a:ea typeface="Google Sans Medium"/>
                <a:cs typeface="Google Sans Medium"/>
                <a:sym typeface="Google Sans Medium"/>
              </a:rPr>
              <a:t>section B</a:t>
            </a:r>
            <a:r>
              <a:rPr lang="en" sz="1600">
                <a:solidFill>
                  <a:schemeClr val="dk2"/>
                </a:solidFill>
                <a:latin typeface="Google Sans Medium"/>
                <a:ea typeface="Google Sans Medium"/>
                <a:cs typeface="Google Sans Medium"/>
                <a:sym typeface="Google Sans Medium"/>
              </a:rPr>
              <a:t> on their sheet.</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86" name="Google Shape;86;p11"/>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87" name="Google Shape;87;p11"/>
          <p:cNvSpPr txBox="1"/>
          <p:nvPr/>
        </p:nvSpPr>
        <p:spPr>
          <a:xfrm>
            <a:off x="339926"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sp>
        <p:nvSpPr>
          <p:cNvPr id="88" name="Google Shape;88;p11"/>
          <p:cNvSpPr/>
          <p:nvPr/>
        </p:nvSpPr>
        <p:spPr>
          <a:xfrm>
            <a:off x="385375" y="1920750"/>
            <a:ext cx="4737300" cy="744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Using their scenario, decide how you would respond and explain why?</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chemeClr val="dk2"/>
              </a:solidFill>
              <a:latin typeface="Google Sans Medium"/>
              <a:ea typeface="Google Sans Medium"/>
              <a:cs typeface="Google Sans Medium"/>
              <a:sym typeface="Google Sans Medium"/>
            </a:endParaRPr>
          </a:p>
        </p:txBody>
      </p:sp>
      <p:pic>
        <p:nvPicPr>
          <p:cNvPr id="89" name="Google Shape;89;p11"/>
          <p:cNvPicPr preferRelativeResize="0"/>
          <p:nvPr/>
        </p:nvPicPr>
        <p:blipFill rotWithShape="1">
          <a:blip r:embed="rId3">
            <a:alphaModFix/>
          </a:blip>
          <a:srcRect b="36850" l="10367" r="49634" t="5641"/>
          <a:stretch/>
        </p:blipFill>
        <p:spPr>
          <a:xfrm flipH="1" rot="-19">
            <a:off x="5453273" y="2240709"/>
            <a:ext cx="3117652" cy="29027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sp>
        <p:nvSpPr>
          <p:cNvPr id="94" name="Google Shape;94;p12"/>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95" name="Google Shape;95;p12"/>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96" name="Google Shape;96;p12"/>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97" name="Google Shape;97;p12"/>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
        <p:nvSpPr>
          <p:cNvPr id="98" name="Google Shape;98;p12"/>
          <p:cNvSpPr/>
          <p:nvPr/>
        </p:nvSpPr>
        <p:spPr>
          <a:xfrm>
            <a:off x="385375" y="1060050"/>
            <a:ext cx="3951900" cy="507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How did you decide to respond?</a:t>
            </a:r>
            <a:endParaRPr sz="1600">
              <a:solidFill>
                <a:srgbClr val="3C4043"/>
              </a:solidFill>
              <a:latin typeface="Google Sans Medium"/>
              <a:ea typeface="Google Sans Medium"/>
              <a:cs typeface="Google Sans Medium"/>
              <a:sym typeface="Google Sans Medium"/>
            </a:endParaRPr>
          </a:p>
        </p:txBody>
      </p:sp>
      <p:sp>
        <p:nvSpPr>
          <p:cNvPr id="99" name="Google Shape;99;p12"/>
          <p:cNvSpPr/>
          <p:nvPr/>
        </p:nvSpPr>
        <p:spPr>
          <a:xfrm>
            <a:off x="385375" y="1684650"/>
            <a:ext cx="3951900" cy="507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Why did you choose that response?</a:t>
            </a:r>
            <a:endParaRPr sz="16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3" name="Shape 103"/>
        <p:cNvGrpSpPr/>
        <p:nvPr/>
      </p:nvGrpSpPr>
      <p:grpSpPr>
        <a:xfrm>
          <a:off x="0" y="0"/>
          <a:ext cx="0" cy="0"/>
          <a:chOff x="0" y="0"/>
          <a:chExt cx="0" cy="0"/>
        </a:xfrm>
      </p:grpSpPr>
      <p:sp>
        <p:nvSpPr>
          <p:cNvPr id="104" name="Google Shape;104;p13"/>
          <p:cNvSpPr/>
          <p:nvPr/>
        </p:nvSpPr>
        <p:spPr>
          <a:xfrm flipH="1" rot="10800000">
            <a:off x="5136000" y="12"/>
            <a:ext cx="4016023"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05" name="Google Shape;105;p13"/>
          <p:cNvSpPr txBox="1"/>
          <p:nvPr/>
        </p:nvSpPr>
        <p:spPr>
          <a:xfrm>
            <a:off x="356515" y="370650"/>
            <a:ext cx="5519100" cy="1219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en" sz="4400">
                <a:solidFill>
                  <a:srgbClr val="FEBF24"/>
                </a:solidFill>
                <a:latin typeface="Google Sans"/>
                <a:ea typeface="Google Sans"/>
                <a:cs typeface="Google Sans"/>
                <a:sym typeface="Google Sans"/>
              </a:rPr>
              <a:t>Asking for help </a:t>
            </a:r>
            <a:br>
              <a:rPr b="1" lang="en" sz="4400">
                <a:solidFill>
                  <a:srgbClr val="FEBF24"/>
                </a:solidFill>
                <a:latin typeface="Google Sans"/>
                <a:ea typeface="Google Sans"/>
                <a:cs typeface="Google Sans"/>
                <a:sym typeface="Google Sans"/>
              </a:rPr>
            </a:br>
            <a:r>
              <a:rPr b="1" lang="en" sz="4400">
                <a:solidFill>
                  <a:srgbClr val="FEBF24"/>
                </a:solidFill>
                <a:latin typeface="Google Sans"/>
                <a:ea typeface="Google Sans"/>
                <a:cs typeface="Google Sans"/>
                <a:sym typeface="Google Sans"/>
              </a:rPr>
              <a:t>is brave</a:t>
            </a:r>
            <a:endParaRPr b="1" sz="4400">
              <a:solidFill>
                <a:srgbClr val="FEBF24"/>
              </a:solidFill>
              <a:latin typeface="Google Sans"/>
              <a:ea typeface="Google Sans"/>
              <a:cs typeface="Google Sans"/>
              <a:sym typeface="Google Sans"/>
            </a:endParaRPr>
          </a:p>
        </p:txBody>
      </p:sp>
      <p:sp>
        <p:nvSpPr>
          <p:cNvPr id="106" name="Google Shape;106;p13"/>
          <p:cNvSpPr/>
          <p:nvPr/>
        </p:nvSpPr>
        <p:spPr>
          <a:xfrm>
            <a:off x="385375" y="1686700"/>
            <a:ext cx="4336800" cy="5079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We’re going to look at some scenarios.</a:t>
            </a:r>
            <a:endParaRPr sz="1600">
              <a:solidFill>
                <a:schemeClr val="dk2"/>
              </a:solidFill>
              <a:latin typeface="Google Sans Medium"/>
              <a:ea typeface="Google Sans Medium"/>
              <a:cs typeface="Google Sans Medium"/>
              <a:sym typeface="Google Sans Medium"/>
            </a:endParaRPr>
          </a:p>
        </p:txBody>
      </p:sp>
      <p:sp>
        <p:nvSpPr>
          <p:cNvPr id="107" name="Google Shape;107;p13"/>
          <p:cNvSpPr/>
          <p:nvPr/>
        </p:nvSpPr>
        <p:spPr>
          <a:xfrm>
            <a:off x="385375" y="2311300"/>
            <a:ext cx="4336800" cy="7728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After you have read them, think about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if they’ve ever happened to you.</a:t>
            </a:r>
            <a:endParaRPr sz="1600">
              <a:solidFill>
                <a:schemeClr val="dk2"/>
              </a:solidFill>
              <a:latin typeface="Google Sans Medium"/>
              <a:ea typeface="Google Sans Medium"/>
              <a:cs typeface="Google Sans Medium"/>
              <a:sym typeface="Google Sans Medium"/>
            </a:endParaRPr>
          </a:p>
        </p:txBody>
      </p:sp>
      <p:sp>
        <p:nvSpPr>
          <p:cNvPr id="108" name="Google Shape;108;p13"/>
          <p:cNvSpPr/>
          <p:nvPr/>
        </p:nvSpPr>
        <p:spPr>
          <a:xfrm>
            <a:off x="385375" y="3200800"/>
            <a:ext cx="4336800" cy="7728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If you feel able to, share with us what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you did, or didn’t do, and why.</a:t>
            </a:r>
            <a:endParaRPr sz="1600">
              <a:solidFill>
                <a:schemeClr val="dk2"/>
              </a:solidFill>
              <a:latin typeface="Google Sans Medium"/>
              <a:ea typeface="Google Sans Medium"/>
              <a:cs typeface="Google Sans Medium"/>
              <a:sym typeface="Google Sans Medium"/>
            </a:endParaRPr>
          </a:p>
        </p:txBody>
      </p:sp>
      <p:pic>
        <p:nvPicPr>
          <p:cNvPr id="109" name="Google Shape;109;p13"/>
          <p:cNvPicPr preferRelativeResize="0"/>
          <p:nvPr/>
        </p:nvPicPr>
        <p:blipFill>
          <a:blip r:embed="rId3">
            <a:alphaModFix/>
          </a:blip>
          <a:stretch>
            <a:fillRect/>
          </a:stretch>
        </p:blipFill>
        <p:spPr>
          <a:xfrm flipH="1" rot="-523159">
            <a:off x="5237291" y="1556793"/>
            <a:ext cx="3428743" cy="31979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13" name="Shape 113"/>
        <p:cNvGrpSpPr/>
        <p:nvPr/>
      </p:nvGrpSpPr>
      <p:grpSpPr>
        <a:xfrm>
          <a:off x="0" y="0"/>
          <a:ext cx="0" cy="0"/>
          <a:chOff x="0" y="0"/>
          <a:chExt cx="0" cy="0"/>
        </a:xfrm>
      </p:grpSpPr>
      <p:sp>
        <p:nvSpPr>
          <p:cNvPr id="114" name="Google Shape;114;p14"/>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1</a:t>
            </a:r>
            <a:endParaRPr b="1" sz="4400">
              <a:solidFill>
                <a:srgbClr val="FFFFFF"/>
              </a:solidFill>
              <a:latin typeface="Google Sans"/>
              <a:ea typeface="Google Sans"/>
              <a:cs typeface="Google Sans"/>
              <a:sym typeface="Google Sans"/>
            </a:endParaRPr>
          </a:p>
        </p:txBody>
      </p:sp>
      <p:sp>
        <p:nvSpPr>
          <p:cNvPr id="115" name="Google Shape;115;p14"/>
          <p:cNvSpPr/>
          <p:nvPr/>
        </p:nvSpPr>
        <p:spPr>
          <a:xfrm>
            <a:off x="1435800" y="1363150"/>
            <a:ext cx="6272400" cy="1760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txBox="1"/>
          <p:nvPr/>
        </p:nvSpPr>
        <p:spPr>
          <a:xfrm rot="175">
            <a:off x="1629400" y="1735600"/>
            <a:ext cx="5876700" cy="101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1200"/>
              </a:spcAft>
              <a:buNone/>
            </a:pPr>
            <a:r>
              <a:rPr lang="en" sz="3000">
                <a:solidFill>
                  <a:srgbClr val="3C4043"/>
                </a:solidFill>
                <a:latin typeface="Google Sans Medium"/>
                <a:ea typeface="Google Sans Medium"/>
                <a:cs typeface="Google Sans Medium"/>
                <a:sym typeface="Google Sans Medium"/>
              </a:rPr>
              <a:t>You need help</a:t>
            </a:r>
            <a:r>
              <a:rPr lang="en" sz="3000">
                <a:solidFill>
                  <a:srgbClr val="666666"/>
                </a:solidFill>
                <a:latin typeface="Google Sans"/>
                <a:ea typeface="Google Sans"/>
                <a:cs typeface="Google Sans"/>
                <a:sym typeface="Google Sans"/>
              </a:rPr>
              <a:t> </a:t>
            </a:r>
            <a:br>
              <a:rPr lang="en" sz="3000">
                <a:solidFill>
                  <a:srgbClr val="666666"/>
                </a:solidFill>
                <a:latin typeface="Google Sans"/>
                <a:ea typeface="Google Sans"/>
                <a:cs typeface="Google Sans"/>
                <a:sym typeface="Google Sans"/>
              </a:rPr>
            </a:br>
            <a:r>
              <a:rPr lang="en" sz="3000">
                <a:solidFill>
                  <a:srgbClr val="FBBC05"/>
                </a:solidFill>
                <a:latin typeface="Google Sans Medium"/>
                <a:ea typeface="Google Sans Medium"/>
                <a:cs typeface="Google Sans Medium"/>
                <a:sym typeface="Google Sans Medium"/>
              </a:rPr>
              <a:t>remembering a password</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20" name="Shape 120"/>
        <p:cNvGrpSpPr/>
        <p:nvPr/>
      </p:nvGrpSpPr>
      <p:grpSpPr>
        <a:xfrm>
          <a:off x="0" y="0"/>
          <a:ext cx="0" cy="0"/>
          <a:chOff x="0" y="0"/>
          <a:chExt cx="0" cy="0"/>
        </a:xfrm>
      </p:grpSpPr>
      <p:sp>
        <p:nvSpPr>
          <p:cNvPr id="121" name="Google Shape;121;p15"/>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2</a:t>
            </a:r>
            <a:endParaRPr b="1" sz="4400">
              <a:solidFill>
                <a:srgbClr val="FFFFFF"/>
              </a:solidFill>
              <a:latin typeface="Google Sans"/>
              <a:ea typeface="Google Sans"/>
              <a:cs typeface="Google Sans"/>
              <a:sym typeface="Google Sans"/>
            </a:endParaRPr>
          </a:p>
        </p:txBody>
      </p:sp>
      <p:sp>
        <p:nvSpPr>
          <p:cNvPr id="122" name="Google Shape;122;p15"/>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nvSpPr>
        <p:spPr>
          <a:xfrm rot="175">
            <a:off x="1629400" y="1178275"/>
            <a:ext cx="5876700" cy="200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Another gamer really</a:t>
            </a:r>
            <a:r>
              <a:rPr lang="en" sz="3000">
                <a:solidFill>
                  <a:srgbClr val="FBBC05"/>
                </a:solidFill>
                <a:latin typeface="Google Sans Medium"/>
                <a:ea typeface="Google Sans Medium"/>
                <a:cs typeface="Google Sans Medium"/>
                <a:sym typeface="Google Sans Medium"/>
              </a:rPr>
              <a:t> likes </a:t>
            </a:r>
            <a:br>
              <a:rPr lang="en" sz="3000">
                <a:solidFill>
                  <a:srgbClr val="FBBC05"/>
                </a:solidFill>
                <a:latin typeface="Google Sans Medium"/>
                <a:ea typeface="Google Sans Medium"/>
                <a:cs typeface="Google Sans Medium"/>
                <a:sym typeface="Google Sans Medium"/>
              </a:rPr>
            </a:br>
            <a:r>
              <a:rPr lang="en" sz="3000">
                <a:solidFill>
                  <a:srgbClr val="FBBC05"/>
                </a:solidFill>
                <a:latin typeface="Google Sans Medium"/>
                <a:ea typeface="Google Sans Medium"/>
                <a:cs typeface="Google Sans Medium"/>
                <a:sym typeface="Google Sans Medium"/>
              </a:rPr>
              <a:t>your skin</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and offers to</a:t>
            </a:r>
            <a:r>
              <a:rPr lang="en" sz="3000">
                <a:solidFill>
                  <a:srgbClr val="666666"/>
                </a:solidFill>
                <a:latin typeface="Google Sans Medium"/>
                <a:ea typeface="Google Sans Medium"/>
                <a:cs typeface="Google Sans Medium"/>
                <a:sym typeface="Google Sans Medium"/>
              </a:rPr>
              <a:t> </a:t>
            </a:r>
            <a:r>
              <a:rPr lang="en" sz="3000">
                <a:solidFill>
                  <a:srgbClr val="FBBC05"/>
                </a:solidFill>
                <a:latin typeface="Google Sans Medium"/>
                <a:ea typeface="Google Sans Medium"/>
                <a:cs typeface="Google Sans Medium"/>
                <a:sym typeface="Google Sans Medium"/>
              </a:rPr>
              <a:t>pay </a:t>
            </a:r>
            <a:br>
              <a:rPr lang="en" sz="3000">
                <a:solidFill>
                  <a:srgbClr val="FBBC05"/>
                </a:solidFill>
                <a:latin typeface="Google Sans Medium"/>
                <a:ea typeface="Google Sans Medium"/>
                <a:cs typeface="Google Sans Medium"/>
                <a:sym typeface="Google Sans Medium"/>
              </a:rPr>
            </a:br>
            <a:r>
              <a:rPr lang="en" sz="3000">
                <a:solidFill>
                  <a:srgbClr val="FBBC05"/>
                </a:solidFill>
                <a:latin typeface="Google Sans Medium"/>
                <a:ea typeface="Google Sans Medium"/>
                <a:cs typeface="Google Sans Medium"/>
                <a:sym typeface="Google Sans Medium"/>
              </a:rPr>
              <a:t>you game money</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for it.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rgbClr val="FBBC05"/>
                </a:solidFill>
                <a:latin typeface="Google Sans Medium"/>
                <a:ea typeface="Google Sans Medium"/>
                <a:cs typeface="Google Sans Medium"/>
                <a:sym typeface="Google Sans Medium"/>
              </a:rPr>
              <a:t>How do you decide?</a:t>
            </a:r>
            <a:endParaRPr sz="4400">
              <a:solidFill>
                <a:srgbClr val="FBBC05"/>
              </a:solidFill>
              <a:latin typeface="Google Sans Medium"/>
              <a:ea typeface="Google Sans Medium"/>
              <a:cs typeface="Google Sans Medium"/>
              <a:sym typeface="Google Sans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