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Lst>
  <p:sldSz cy="5143500" cx="9144000"/>
  <p:notesSz cx="6858000" cy="9144000"/>
  <p:embeddedFontLst>
    <p:embeddedFont>
      <p:font typeface="Google Sans SemiBold"/>
      <p:regular r:id="rId34"/>
      <p:bold r:id="rId35"/>
      <p:italic r:id="rId36"/>
      <p:boldItalic r:id="rId37"/>
    </p:embeddedFont>
    <p:embeddedFont>
      <p:font typeface="Google Sans"/>
      <p:regular r:id="rId38"/>
      <p:bold r:id="rId39"/>
      <p:italic r:id="rId40"/>
      <p:boldItalic r:id="rId41"/>
    </p:embeddedFont>
    <p:embeddedFont>
      <p:font typeface="Google Sans Medium"/>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GoogleSans-italic.fntdata"/><Relationship Id="rId20" Type="http://schemas.openxmlformats.org/officeDocument/2006/relationships/slide" Target="slides/slide15.xml"/><Relationship Id="rId42" Type="http://schemas.openxmlformats.org/officeDocument/2006/relationships/font" Target="fonts/GoogleSansMedium-regular.fntdata"/><Relationship Id="rId41" Type="http://schemas.openxmlformats.org/officeDocument/2006/relationships/font" Target="fonts/GoogleSans-boldItalic.fntdata"/><Relationship Id="rId22" Type="http://schemas.openxmlformats.org/officeDocument/2006/relationships/slide" Target="slides/slide17.xml"/><Relationship Id="rId44" Type="http://schemas.openxmlformats.org/officeDocument/2006/relationships/font" Target="fonts/GoogleSansMedium-italic.fntdata"/><Relationship Id="rId21" Type="http://schemas.openxmlformats.org/officeDocument/2006/relationships/slide" Target="slides/slide16.xml"/><Relationship Id="rId43" Type="http://schemas.openxmlformats.org/officeDocument/2006/relationships/font" Target="fonts/GoogleSansMedium-bold.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GoogleSa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GoogleSansSemiBold-bold.fntdata"/><Relationship Id="rId12" Type="http://schemas.openxmlformats.org/officeDocument/2006/relationships/slide" Target="slides/slide7.xml"/><Relationship Id="rId34" Type="http://schemas.openxmlformats.org/officeDocument/2006/relationships/font" Target="fonts/GoogleSansSemiBold-regular.fntdata"/><Relationship Id="rId15" Type="http://schemas.openxmlformats.org/officeDocument/2006/relationships/slide" Target="slides/slide10.xml"/><Relationship Id="rId37" Type="http://schemas.openxmlformats.org/officeDocument/2006/relationships/font" Target="fonts/GoogleSansSemiBold-boldItalic.fntdata"/><Relationship Id="rId14" Type="http://schemas.openxmlformats.org/officeDocument/2006/relationships/slide" Target="slides/slide9.xml"/><Relationship Id="rId36" Type="http://schemas.openxmlformats.org/officeDocument/2006/relationships/font" Target="fonts/GoogleSansSemiBold-italic.fntdata"/><Relationship Id="rId17" Type="http://schemas.openxmlformats.org/officeDocument/2006/relationships/slide" Target="slides/slide12.xml"/><Relationship Id="rId39" Type="http://schemas.openxmlformats.org/officeDocument/2006/relationships/font" Target="fonts/GoogleSans-bold.fntdata"/><Relationship Id="rId16" Type="http://schemas.openxmlformats.org/officeDocument/2006/relationships/slide" Target="slides/slide11.xml"/><Relationship Id="rId38" Type="http://schemas.openxmlformats.org/officeDocument/2006/relationships/font" Target="fonts/Google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g12e9dacf2e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 name="Google Shape;31;g12e9dacf2e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solidFill>
                <a:srgbClr val="666666"/>
              </a:solidFill>
              <a:latin typeface="Google Sans"/>
              <a:ea typeface="Google Sans"/>
              <a:cs typeface="Google Sans"/>
              <a:sym typeface="Google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3304f180e5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13304f180e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Shh… Keep it to yourself</a:t>
            </a:r>
            <a:r>
              <a:rPr lang="en" sz="1000">
                <a:solidFill>
                  <a:srgbClr val="666666"/>
                </a:solidFill>
                <a:latin typeface="Google Sans"/>
                <a:ea typeface="Google Sans"/>
                <a:cs typeface="Google Sans"/>
                <a:sym typeface="Google Sans"/>
              </a:rPr>
              <a:t> (15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Choose a school device to demonstrate where pupils can locate privacy settings.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can be undertaken on the teacher’s class computer and demonstrated via the class whiteboard, via pupils’ own school tablets or where laptops are located for lessons in computing.</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13438915b68_1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13438915b68_1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Shh… Keep it to yourself</a:t>
            </a:r>
            <a:r>
              <a:rPr lang="en" sz="1000">
                <a:solidFill>
                  <a:srgbClr val="666666"/>
                </a:solidFill>
                <a:latin typeface="Google Sans"/>
                <a:ea typeface="Google Sans"/>
                <a:cs typeface="Google Sans"/>
                <a:sym typeface="Google Sans"/>
              </a:rPr>
              <a:t> (15 mins)</a:t>
            </a: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Ask pupils if they have heard of the two-step verification process and explain how it works. (When you log into an account, it will be a two-step process, e.g. entering a password and another piece of memorable data about you.)</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Demonstrate going into My Account or Settings to explore privacy and security settings and show how privacy can be protected in this way.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3304f180e5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3304f180e5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3 - </a:t>
            </a:r>
            <a:r>
              <a:rPr b="1" lang="en" sz="1000">
                <a:solidFill>
                  <a:srgbClr val="666666"/>
                </a:solidFill>
                <a:latin typeface="Google Sans"/>
                <a:ea typeface="Google Sans"/>
                <a:cs typeface="Google Sans"/>
                <a:sym typeface="Google Sans"/>
              </a:rPr>
              <a:t>Shh… Keep it to yourself</a:t>
            </a:r>
            <a:r>
              <a:rPr lang="en" sz="1000">
                <a:solidFill>
                  <a:srgbClr val="666666"/>
                </a:solidFill>
                <a:latin typeface="Google Sans"/>
                <a:ea typeface="Google Sans"/>
                <a:cs typeface="Google Sans"/>
                <a:sym typeface="Google Sans"/>
              </a:rPr>
              <a:t> (15 mins)</a:t>
            </a: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Ask pupils to compose a short slogan which helps them to remember the key advice.</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Pupils needing support should be given a one-to-one explanation of the demonstration and could then create a ‘Shh.. Keep it to yourself!’ cartoon giving key advice, to reinforce their learning. This could be shared on the school website. Pupils needing to be challenged could create a ‘Shh... Keep it to yourself!’ rule to be shared in assembly. This could take the form of a mnemonic poem or rap.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3304f180e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3304f180e5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1 - </a:t>
            </a:r>
            <a:r>
              <a:rPr b="1" lang="en" sz="1000">
                <a:solidFill>
                  <a:srgbClr val="666666"/>
                </a:solidFill>
                <a:latin typeface="Google Sans"/>
                <a:ea typeface="Google Sans"/>
                <a:cs typeface="Google Sans"/>
                <a:sym typeface="Google Sans"/>
              </a:rPr>
              <a:t>Noticing feelings</a:t>
            </a:r>
            <a:r>
              <a:rPr lang="en" sz="1000">
                <a:solidFill>
                  <a:srgbClr val="666666"/>
                </a:solidFill>
                <a:latin typeface="Google Sans"/>
                <a:ea typeface="Google Sans"/>
                <a:cs typeface="Google Sans"/>
                <a:sym typeface="Google Sans"/>
              </a:rPr>
              <a:t> (10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a:t>
            </a:r>
            <a:r>
              <a:rPr lang="en" sz="1000">
                <a:solidFill>
                  <a:schemeClr val="accent1"/>
                </a:solidFill>
                <a:latin typeface="Google Sans"/>
                <a:ea typeface="Google Sans"/>
                <a:cs typeface="Google Sans"/>
                <a:sym typeface="Google Sans"/>
              </a:rPr>
              <a:t>		</a:t>
            </a:r>
            <a:endParaRPr sz="1000">
              <a:solidFill>
                <a:schemeClr val="accent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from this activity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You could label the corner of each room teacher, parent, no-one, CEOP (the Child Exploitation and Online Protection command of the National Crime Agency). Read the scenario and ask pupils to move to the corner for the one they would tell and explain why they chose this option. Key point – you don’t tell ‘no-one’ if you see something upsetting!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3438915b6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3438915b6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1 - </a:t>
            </a:r>
            <a:r>
              <a:rPr b="1" lang="en" sz="1000">
                <a:solidFill>
                  <a:srgbClr val="666666"/>
                </a:solidFill>
                <a:latin typeface="Google Sans"/>
                <a:ea typeface="Google Sans"/>
                <a:cs typeface="Google Sans"/>
                <a:sym typeface="Google Sans"/>
              </a:rPr>
              <a:t>Noticing feelings</a:t>
            </a:r>
            <a:r>
              <a:rPr lang="en" sz="1000">
                <a:solidFill>
                  <a:srgbClr val="666666"/>
                </a:solidFill>
                <a:latin typeface="Google Sans"/>
                <a:ea typeface="Google Sans"/>
                <a:cs typeface="Google Sans"/>
                <a:sym typeface="Google Sans"/>
              </a:rPr>
              <a:t> (10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from this activity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You could label the corner of each room teacher, parent, no-one, CEOP (the Child Exploitation and Online Protection command of the National Crime Agency). Read the scenario and ask pupils to move to the corner for the one they would tell and explain why they chose this option. Key point – you don’t tell ‘no-one’ if you see something upsetting!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3438915b68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3438915b6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1 - </a:t>
            </a:r>
            <a:r>
              <a:rPr b="1" lang="en" sz="1000">
                <a:solidFill>
                  <a:srgbClr val="666666"/>
                </a:solidFill>
                <a:latin typeface="Google Sans"/>
                <a:ea typeface="Google Sans"/>
                <a:cs typeface="Google Sans"/>
                <a:sym typeface="Google Sans"/>
              </a:rPr>
              <a:t>Noticing feelings</a:t>
            </a:r>
            <a:r>
              <a:rPr lang="en" sz="1000">
                <a:solidFill>
                  <a:srgbClr val="666666"/>
                </a:solidFill>
                <a:latin typeface="Google Sans"/>
                <a:ea typeface="Google Sans"/>
                <a:cs typeface="Google Sans"/>
                <a:sym typeface="Google Sans"/>
              </a:rPr>
              <a:t> (10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activity revisits the scenarios in Be Internet Sharp: Activity 4 - </a:t>
            </a:r>
            <a:r>
              <a:rPr b="1" lang="en" sz="1000">
                <a:solidFill>
                  <a:schemeClr val="dk1"/>
                </a:solidFill>
                <a:latin typeface="Google Sans"/>
                <a:ea typeface="Google Sans"/>
                <a:cs typeface="Google Sans"/>
                <a:sym typeface="Google Sans"/>
              </a:rPr>
              <a:t>Keeping it private</a:t>
            </a:r>
            <a:r>
              <a:rPr lang="en" sz="1000">
                <a:solidFill>
                  <a:schemeClr val="dk1"/>
                </a:solidFill>
                <a:latin typeface="Google Sans"/>
                <a:ea typeface="Google Sans"/>
                <a:cs typeface="Google Sans"/>
                <a:sym typeface="Google Sans"/>
              </a:rPr>
              <a:t>, this time focusing on help-seeking.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out the three scenarios/dilemmas from this activity to pupils to be discussed in their table groups.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Key questions to answer are:</a:t>
            </a:r>
            <a:br>
              <a:rPr lang="en" sz="1000">
                <a:solidFill>
                  <a:schemeClr val="dk1"/>
                </a:solidFill>
                <a:latin typeface="Google Sans"/>
                <a:ea typeface="Google Sans"/>
                <a:cs typeface="Google Sans"/>
                <a:sym typeface="Google Sans"/>
              </a:rPr>
            </a:b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What can someone do if they feel unsafe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Who can they tell or go to?</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when they tell?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might happen after that?</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who need support to discuss the scenarios with you, or another adult, focusing on what the person could do if they feel unsafe online and whom they tell in school and outside of school in each case. Ask those that need more challenge to design a ‘Who to go to’ flyer or poster for display in the classroom.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You could label the corner of each room teacher, parent, no-one, CEOP (the Child Exploitation and Online Protection command of the National Crime Agency). Read the scenario and ask pupils to move to the corner for the one they would tell and explain why they chose this option. Key point – you don’t tell ‘no-one’ if you see something upsetting!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1d36f86139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1d36f8613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a:t>
            </a:r>
            <a:r>
              <a:rPr lang="en" sz="1000">
                <a:solidFill>
                  <a:srgbClr val="666666"/>
                </a:solidFill>
                <a:latin typeface="Google Sans"/>
                <a:ea typeface="Google Sans"/>
                <a:cs typeface="Google Sans"/>
                <a:sym typeface="Google Sans"/>
              </a:rPr>
              <a:t> (20 mins)	</a:t>
            </a:r>
            <a:r>
              <a:rPr lang="en" sz="1000">
                <a:solidFill>
                  <a:schemeClr val="dk1"/>
                </a:solidFill>
                <a:latin typeface="Google Sans"/>
                <a:ea typeface="Google Sans"/>
                <a:cs typeface="Google Sans"/>
                <a:sym typeface="Google Sans"/>
              </a:rPr>
              <a:t>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An online game where pupils are asked to build an ‘untouchable’ password and secure made-up ‘private’ information on the game.</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Tower of Treasure in Interland, you can do this as a class or on separate devices.</a:t>
            </a:r>
            <a:endParaRPr sz="1000">
              <a:solidFill>
                <a:schemeClr val="dk1"/>
              </a:solidFill>
            </a:endParaRPr>
          </a:p>
          <a:p>
            <a:pPr indent="0" lvl="0" marL="0" rtl="0" algn="l">
              <a:lnSpc>
                <a:spcPct val="120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477f0fc88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477f0fc8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a:t>
            </a:r>
            <a:r>
              <a:rPr lang="en" sz="1000">
                <a:solidFill>
                  <a:srgbClr val="666666"/>
                </a:solidFill>
                <a:latin typeface="Google Sans"/>
                <a:ea typeface="Google Sans"/>
                <a:cs typeface="Google Sans"/>
                <a:sym typeface="Google Sans"/>
              </a:rPr>
              <a:t> (20 mins)	</a:t>
            </a:r>
            <a:endParaRPr sz="1000">
              <a:solidFill>
                <a:srgbClr val="666666"/>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What are the elements of a super strong password?</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b="1" lang="en" sz="1000">
                <a:solidFill>
                  <a:schemeClr val="dk1"/>
                </a:solidFill>
                <a:latin typeface="Google Sans"/>
                <a:ea typeface="Google Sans"/>
                <a:cs typeface="Google Sans"/>
                <a:sym typeface="Google Sans"/>
              </a:rPr>
              <a:t>When is it important to create strong passwords in real life? What tips have you learned on how to do so?</a:t>
            </a:r>
            <a:endParaRPr b="1"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b="1" lang="en" sz="1000">
                <a:solidFill>
                  <a:schemeClr val="dk1"/>
                </a:solidFill>
                <a:latin typeface="Google Sans"/>
                <a:ea typeface="Google Sans"/>
                <a:cs typeface="Google Sans"/>
                <a:sym typeface="Google Sans"/>
              </a:rPr>
              <a:t>Whatʼs a Hacker? Describe this characterʼs behaviours and how they affect the game.</a:t>
            </a:r>
            <a:endParaRPr b="1"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b="1" lang="en" sz="1000">
                <a:solidFill>
                  <a:schemeClr val="dk1"/>
                </a:solidFill>
                <a:latin typeface="Google Sans"/>
                <a:ea typeface="Google Sans"/>
                <a:cs typeface="Google Sans"/>
                <a:sym typeface="Google Sans"/>
              </a:rPr>
              <a:t>Did Tower of Treasure change the way you plan to protect your information in the future? How?</a:t>
            </a:r>
            <a:endParaRPr b="1"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Name one thing youʼll do differently after learning these lessons and playing the game.</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lang="en" sz="1000">
                <a:solidFill>
                  <a:schemeClr val="dk1"/>
                </a:solidFill>
                <a:latin typeface="Google Sans"/>
                <a:ea typeface="Google Sans"/>
                <a:cs typeface="Google Sans"/>
                <a:sym typeface="Google Sans"/>
              </a:rPr>
              <a:t>Craft three practice passwords that pass the ‘super strong’ test.</a:t>
            </a:r>
            <a:endParaRPr sz="1000">
              <a:solidFill>
                <a:schemeClr val="dk1"/>
              </a:solidFill>
              <a:latin typeface="Google Sans"/>
              <a:ea typeface="Google Sans"/>
              <a:cs typeface="Google Sans"/>
              <a:sym typeface="Google Sans"/>
            </a:endParaRPr>
          </a:p>
          <a:p>
            <a:pPr indent="-292100" lvl="0" marL="457200" rtl="0" algn="l">
              <a:lnSpc>
                <a:spcPct val="120000"/>
              </a:lnSpc>
              <a:spcBef>
                <a:spcPts val="0"/>
              </a:spcBef>
              <a:spcAft>
                <a:spcPts val="0"/>
              </a:spcAft>
              <a:buClr>
                <a:schemeClr val="dk1"/>
              </a:buClr>
              <a:buSzPts val="1000"/>
              <a:buFont typeface="Google Sans"/>
              <a:buChar char="●"/>
            </a:pPr>
            <a:r>
              <a:rPr b="1" lang="en" sz="1000">
                <a:solidFill>
                  <a:schemeClr val="dk1"/>
                </a:solidFill>
                <a:latin typeface="Google Sans"/>
                <a:ea typeface="Google Sans"/>
                <a:cs typeface="Google Sans"/>
                <a:sym typeface="Google Sans"/>
              </a:rPr>
              <a:t>What are some examples of sensitive information that should be protected?</a:t>
            </a:r>
            <a:endParaRPr b="1"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lnSpc>
                <a:spcPct val="120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304f180e5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304f180e5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5 - </a:t>
            </a:r>
            <a:r>
              <a:rPr b="1" lang="en" sz="1000">
                <a:solidFill>
                  <a:srgbClr val="666666"/>
                </a:solidFill>
                <a:latin typeface="Google Sans"/>
                <a:ea typeface="Google Sans"/>
                <a:cs typeface="Google Sans"/>
                <a:sym typeface="Google Sans"/>
              </a:rPr>
              <a:t>Interland: Tower of Treasure</a:t>
            </a:r>
            <a:r>
              <a:rPr lang="en" sz="1000">
                <a:solidFill>
                  <a:srgbClr val="666666"/>
                </a:solidFill>
                <a:latin typeface="Google Sans"/>
                <a:ea typeface="Google Sans"/>
                <a:cs typeface="Google Sans"/>
                <a:sym typeface="Google Sans"/>
              </a:rPr>
              <a:t> (20 mins)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Discuss with pupils: ‘How would you find and ask for help if you felt unsafe online?’ Possible answers: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Reporting</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Blocking</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Speaking to a teacher, parent, friends, sibling or another trusted adult.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11d36f8613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11d36f8613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000">
                <a:solidFill>
                  <a:srgbClr val="666666"/>
                </a:solidFill>
                <a:latin typeface="Google Sans"/>
                <a:ea typeface="Google Sans"/>
                <a:cs typeface="Google Sans"/>
                <a:sym typeface="Google Sans"/>
              </a:rPr>
              <a:t>Be a ‘Kindness Superhero’</a:t>
            </a:r>
            <a:r>
              <a:rPr lang="en" sz="1000">
                <a:solidFill>
                  <a:srgbClr val="666666"/>
                </a:solidFill>
                <a:latin typeface="Google Sans"/>
                <a:ea typeface="Google Sans"/>
                <a:cs typeface="Google Sans"/>
                <a:sym typeface="Google Sans"/>
              </a:rPr>
              <a:t> (10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is a standalone activity and does not require any additional resources.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draw someone who treats others kindly when they are online.</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Around the outside, ask pupils to draw or write what this person is thinking, saying and doing to demonstrate kindness online. Remind pupils about extending real life behaviour into online behaviour – e.g. don’t say things online that you wouldn’t say to someone face-to-face.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g12e9dacf2e7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 name="Google Shape;39;g12e9dacf2e7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Protecting my personal information online: how confident am I?</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draw a scale from 1-10. 1 representing not at all confident, 10 representing very confident.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Invite them to mark on their scale how confident they feel in terms of their knowledge and understanding of protecting their own personal information online.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1d36f86139_0_1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1d36f86139_0_1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666666"/>
                </a:solidFill>
                <a:latin typeface="Google Sans"/>
                <a:ea typeface="Google Sans"/>
                <a:cs typeface="Google Sans"/>
                <a:sym typeface="Google Sans"/>
              </a:rPr>
              <a:t>Be Internet Kind: Activity 2.1 - </a:t>
            </a:r>
            <a:r>
              <a:rPr b="1" lang="en" sz="1000">
                <a:solidFill>
                  <a:srgbClr val="666666"/>
                </a:solidFill>
                <a:latin typeface="Google Sans"/>
                <a:ea typeface="Google Sans"/>
                <a:cs typeface="Google Sans"/>
                <a:sym typeface="Google Sans"/>
              </a:rPr>
              <a:t>Your Kindness-gram</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AutoNum type="arabicPeriod"/>
            </a:pPr>
            <a:r>
              <a:rPr lang="en" sz="1000">
                <a:solidFill>
                  <a:schemeClr val="dk1"/>
                </a:solidFill>
                <a:latin typeface="Google Sans"/>
                <a:ea typeface="Google Sans"/>
                <a:cs typeface="Google Sans"/>
                <a:sym typeface="Google Sans"/>
              </a:rPr>
              <a:t>Ask pupils to write down words describing their feelings after they have witnessed or read unkind behaviour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457200" rtl="0" algn="l">
              <a:lnSpc>
                <a:spcPct val="115000"/>
              </a:lnSpc>
              <a:spcBef>
                <a:spcPts val="120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3438915b68_1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13438915b68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2.1 - </a:t>
            </a:r>
            <a:r>
              <a:rPr b="1" lang="en" sz="1000">
                <a:solidFill>
                  <a:srgbClr val="666666"/>
                </a:solidFill>
                <a:latin typeface="Google Sans"/>
                <a:ea typeface="Google Sans"/>
                <a:cs typeface="Google Sans"/>
                <a:sym typeface="Google Sans"/>
              </a:rPr>
              <a:t>Your Kindness-gram</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1200"/>
              </a:spcBef>
              <a:spcAft>
                <a:spcPts val="0"/>
              </a:spcAft>
              <a:buClr>
                <a:schemeClr val="dk1"/>
              </a:buClr>
              <a:buSzPts val="1000"/>
              <a:buFont typeface="Google Sans"/>
              <a:buAutoNum type="arabicPeriod"/>
            </a:pPr>
            <a:r>
              <a:rPr lang="en" sz="1000">
                <a:solidFill>
                  <a:schemeClr val="dk1"/>
                </a:solidFill>
                <a:latin typeface="Google Sans"/>
                <a:ea typeface="Google Sans"/>
                <a:cs typeface="Google Sans"/>
                <a:sym typeface="Google Sans"/>
              </a:rPr>
              <a:t>In groups, invite pupils to write down on a sticky note one practical suggestion for what the bystander could do to deal with the situation.</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292100" lvl="0" marL="457200" rtl="0" algn="l">
              <a:lnSpc>
                <a:spcPct val="115000"/>
              </a:lnSpc>
              <a:spcBef>
                <a:spcPts val="0"/>
              </a:spcBef>
              <a:spcAft>
                <a:spcPts val="0"/>
              </a:spcAft>
              <a:buClr>
                <a:schemeClr val="dk1"/>
              </a:buClr>
              <a:buSzPts val="1000"/>
              <a:buFont typeface="Google Sans"/>
              <a:buAutoNum type="arabicPeriod"/>
            </a:pPr>
            <a:r>
              <a:rPr lang="en" sz="1000">
                <a:solidFill>
                  <a:schemeClr val="dk1"/>
                </a:solidFill>
                <a:latin typeface="Google Sans"/>
                <a:ea typeface="Google Sans"/>
                <a:cs typeface="Google Sans"/>
                <a:sym typeface="Google Sans"/>
              </a:rPr>
              <a:t>Make a class graffiti wall of the suggestions and read them out to the pupils. Which ones do they think would be particularly helpful.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Pupils needing to be challenged could create a rap/poem to share at a school assembly giving advice on how to combat unkind online behaviour. For pupils requiring support, ask them to use the graffiti wall suggestions to compose their own ‘Be cool when someone is cruel’ advice message or tweet.</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3438915b68_1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3438915b68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2.1 - </a:t>
            </a:r>
            <a:r>
              <a:rPr b="1" lang="en" sz="1000">
                <a:solidFill>
                  <a:srgbClr val="666666"/>
                </a:solidFill>
                <a:latin typeface="Google Sans"/>
                <a:ea typeface="Google Sans"/>
                <a:cs typeface="Google Sans"/>
                <a:sym typeface="Google Sans"/>
              </a:rPr>
              <a:t>Your Kindness-gram</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Class discussion: </a:t>
            </a:r>
            <a:r>
              <a:rPr lang="en" sz="1000">
                <a:solidFill>
                  <a:schemeClr val="dk1"/>
                </a:solidFill>
                <a:latin typeface="Google Sans"/>
                <a:ea typeface="Google Sans"/>
                <a:cs typeface="Google Sans"/>
                <a:sym typeface="Google Sans"/>
              </a:rPr>
              <a:t>Ask pupils to consider how some celebrities sometimes behave unkindly towards others when they are using social media. Remind them that this kind of behaviour does not present a good role model for others and only perpetuates that it is OK to be unkind online. As a class they now know how to be stand up for others and how to respond to unkind or unhealthy behaviour online.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3304f180e5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13304f180e5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Kind: Activity 2.1 - </a:t>
            </a:r>
            <a:r>
              <a:rPr b="1" lang="en" sz="1000">
                <a:solidFill>
                  <a:srgbClr val="666666"/>
                </a:solidFill>
                <a:latin typeface="Google Sans"/>
                <a:ea typeface="Google Sans"/>
                <a:cs typeface="Google Sans"/>
                <a:sym typeface="Google Sans"/>
              </a:rPr>
              <a:t>Your Kindness-gram</a:t>
            </a:r>
            <a:r>
              <a:rPr lang="en" sz="1000">
                <a:solidFill>
                  <a:srgbClr val="666666"/>
                </a:solidFill>
                <a:latin typeface="Google Sans"/>
                <a:ea typeface="Google Sans"/>
                <a:cs typeface="Google Sans"/>
                <a:sym typeface="Google Sans"/>
              </a:rPr>
              <a:t> (15 mins)	</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t/>
            </a:r>
            <a:endParaRPr sz="1000">
              <a:solidFill>
                <a:schemeClr val="dk1"/>
              </a:solidFill>
              <a:latin typeface="Google Sans"/>
              <a:ea typeface="Google Sans"/>
              <a:cs typeface="Google Sans"/>
              <a:sym typeface="Google Sans"/>
            </a:endParaRPr>
          </a:p>
          <a:p>
            <a:pPr indent="0" lvl="0" marL="0" rtl="0" algn="l">
              <a:spcBef>
                <a:spcPts val="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devise their own ‘Be cool when someone is cruel’ online advice checklist for classroom display.</a:t>
            </a:r>
            <a:endParaRPr sz="1000">
              <a:solidFill>
                <a:schemeClr val="dk1"/>
              </a:solidFill>
              <a:latin typeface="Google Sans"/>
              <a:ea typeface="Google Sans"/>
              <a:cs typeface="Google Sans"/>
              <a:sym typeface="Google Sans"/>
            </a:endParaRPr>
          </a:p>
          <a:p>
            <a:pPr indent="0" lvl="0" marL="0" rtl="0" algn="l">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13304f180e5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13304f180e5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6 - </a:t>
            </a:r>
            <a:r>
              <a:rPr b="1" lang="en" sz="1000">
                <a:solidFill>
                  <a:srgbClr val="666666"/>
                </a:solidFill>
                <a:latin typeface="Google Sans"/>
                <a:ea typeface="Google Sans"/>
                <a:cs typeface="Google Sans"/>
                <a:sym typeface="Google Sans"/>
              </a:rPr>
              <a:t>Interland: Kind Kingdom</a:t>
            </a:r>
            <a:r>
              <a:rPr lang="en" sz="1000">
                <a:solidFill>
                  <a:schemeClr val="dk1"/>
                </a:solidFill>
                <a:latin typeface="Google Sans"/>
                <a:ea typeface="Google Sans"/>
                <a:cs typeface="Google Sans"/>
                <a:sym typeface="Google Sans"/>
              </a:rPr>
              <a:t>	</a:t>
            </a:r>
            <a:endParaRPr b="1" sz="1000">
              <a:solidFill>
                <a:srgbClr val="FF0000"/>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Open a web browser on desktop or mobile device (i.e. tablet), visit </a:t>
            </a:r>
            <a:r>
              <a:rPr b="1" lang="en" sz="1000">
                <a:solidFill>
                  <a:schemeClr val="dk1"/>
                </a:solidFill>
                <a:latin typeface="Google Sans"/>
                <a:ea typeface="Google Sans"/>
                <a:cs typeface="Google Sans"/>
                <a:sym typeface="Google Sans"/>
              </a:rPr>
              <a:t>g.co/interland </a:t>
            </a:r>
            <a:r>
              <a:rPr lang="en" sz="1000">
                <a:solidFill>
                  <a:schemeClr val="dk1"/>
                </a:solidFill>
                <a:latin typeface="Google Sans"/>
                <a:ea typeface="Google Sans"/>
                <a:cs typeface="Google Sans"/>
                <a:sym typeface="Google Sans"/>
              </a:rPr>
              <a:t>and navigate to the land called Kind Kingdom. This is followed by the discussion questions in the activity section of the booklet. </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Pupils now have the chance to play Kind Kingdom in Interland, you can do this as a class or on separate devices.</a:t>
            </a:r>
            <a:endParaRPr sz="1000">
              <a:solidFill>
                <a:schemeClr val="dk1"/>
              </a:solidFill>
            </a:endParaRPr>
          </a:p>
          <a:p>
            <a:pPr indent="0" lvl="0" marL="0" rtl="0" algn="l">
              <a:lnSpc>
                <a:spcPct val="120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304f180e5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304f180e5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6 - </a:t>
            </a:r>
            <a:r>
              <a:rPr b="1" lang="en" sz="1000">
                <a:solidFill>
                  <a:srgbClr val="666666"/>
                </a:solidFill>
                <a:latin typeface="Google Sans"/>
                <a:ea typeface="Google Sans"/>
                <a:cs typeface="Google Sans"/>
                <a:sym typeface="Google Sans"/>
              </a:rPr>
              <a:t>Interland: Kind Kingdom</a:t>
            </a:r>
            <a:endParaRPr b="1" sz="1000">
              <a:solidFill>
                <a:srgbClr val="FF0000"/>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 When would it be right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When would it be right to tell someone about someone else’s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that the character in Kind Kingdom is called a Cyberbully?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What’s this character like? How does the Cyberbully’s behaviour affect the game?</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477f0fc8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477f0fc8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Secure: Activity 6 - </a:t>
            </a:r>
            <a:r>
              <a:rPr b="1" lang="en" sz="1000">
                <a:solidFill>
                  <a:srgbClr val="666666"/>
                </a:solidFill>
                <a:latin typeface="Google Sans"/>
                <a:ea typeface="Google Sans"/>
                <a:cs typeface="Google Sans"/>
                <a:sym typeface="Google Sans"/>
              </a:rPr>
              <a:t>Interland: Kind Kingdom</a:t>
            </a:r>
            <a:endParaRPr b="1" sz="1000">
              <a:solidFill>
                <a:srgbClr val="FF0000"/>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Questions to ask after playing Kind Kingdom:</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 What scenario in Kind Kingdom do you relate to most and why?</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Describe a time when youʼve taken action to spread kindness to others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block someone online?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In what situation would it be appropriate to report someoneʼs behaviour?</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Why do you think the character in Kind Kingdom is called a Cyberbully? Describe this characterʼs qualities and how their actions affect the game.</a:t>
            </a:r>
            <a:br>
              <a:rPr lang="en" sz="1000">
                <a:solidFill>
                  <a:schemeClr val="dk1"/>
                </a:solidFill>
                <a:latin typeface="Google Sans"/>
                <a:ea typeface="Google Sans"/>
                <a:cs typeface="Google Sans"/>
                <a:sym typeface="Google Sans"/>
              </a:rPr>
            </a:br>
            <a:r>
              <a:rPr lang="en" sz="1000">
                <a:solidFill>
                  <a:schemeClr val="dk1"/>
                </a:solidFill>
                <a:latin typeface="Google Sans"/>
                <a:ea typeface="Google Sans"/>
                <a:cs typeface="Google Sans"/>
                <a:sym typeface="Google Sans"/>
              </a:rPr>
              <a:t>• Does this game change the way you plan to behave towards others?</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3304f180e5_0_1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3304f180e5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(5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refers back to the baseline activity on slide 2.</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pupils to revisit the scale they filled in at the beginning of the lesson. Where would they rate their confidence levels now?</a:t>
            </a:r>
            <a:endParaRPr sz="1000">
              <a:solidFill>
                <a:schemeClr val="dk1"/>
              </a:solidFill>
              <a:latin typeface="Google Sans"/>
              <a:ea typeface="Google Sans"/>
              <a:cs typeface="Google Sans"/>
              <a:sym typeface="Google Sans"/>
            </a:endParaRPr>
          </a:p>
          <a:p>
            <a:pPr indent="0" lvl="0" marL="0" rtl="0" algn="l">
              <a:lnSpc>
                <a:spcPct val="120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them to list two ways they can be kind online.</a:t>
            </a:r>
            <a:endParaRPr sz="1000">
              <a:solidFill>
                <a:schemeClr val="dk1"/>
              </a:solidFill>
            </a:endParaRPr>
          </a:p>
          <a:p>
            <a:pPr indent="0" lvl="0" marL="0" rtl="0" algn="l">
              <a:lnSpc>
                <a:spcPct val="120000"/>
              </a:lnSpc>
              <a:spcBef>
                <a:spcPts val="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chemeClr val="dk1"/>
              </a:solidFill>
              <a:latin typeface="Google Sans"/>
              <a:ea typeface="Google Sans"/>
              <a:cs typeface="Google Sans"/>
              <a:sym typeface="Google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d36f86139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d36f86139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Plenary</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begin creating a postcard that can be shared with their parents and siblings.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can be finished at another point during the school day.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Give them a choice between the two pillars: Be Internet Secure and Be Internet Kind.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1. Postcard for Be Internet Secure</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Top tips on how to stay secure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This may include tips on how to create a strong password, what to do if they receive messages from people they don’t know and how to manage their privacy settings on an app of their choosing.</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These postcards could form part of a display in the classroom or elsewhere at school.</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b="1" lang="en" sz="1000">
                <a:solidFill>
                  <a:schemeClr val="dk1"/>
                </a:solidFill>
                <a:latin typeface="Google Sans"/>
                <a:ea typeface="Google Sans"/>
                <a:cs typeface="Google Sans"/>
                <a:sym typeface="Google Sans"/>
              </a:rPr>
              <a:t>2. Postcard for Be Internet Kind</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Top tips on how to stand up for others and what it means to be kind online.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These postcards could form part of a display in the classroom or elsewhere at school.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3438915b68_1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3438915b68_1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pupils to close their eyes and to put up their hand when you call out where they have rated themselves, 1-3, 4-7, 8-10. This will be revisited at the end of the lesson.</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13304f180e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13304f180e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Ask pupils to discuss in groups why it is important to protect personal information and to write as many reasons as they can on separate sticky notes.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one or two pupils from each group to bring up their sticky note ideas and place on a flipchart/display board.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Summarise and share what pupils have written on their sticky notes.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Possible answers: people may access your home address, phone number, see photos, messages and emails that you don’t want made public, etc.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None/>
            </a:pPr>
            <a:r>
              <a:t/>
            </a:r>
            <a:endParaRPr sz="1000">
              <a:solidFill>
                <a:srgbClr val="666666"/>
              </a:solidFill>
              <a:latin typeface="Google Sans"/>
              <a:ea typeface="Google Sans"/>
              <a:cs typeface="Google Sans"/>
              <a:sym typeface="Google Sans"/>
            </a:endParaRPr>
          </a:p>
          <a:p>
            <a:pPr indent="0" lvl="0" marL="0" rtl="0" algn="l">
              <a:lnSpc>
                <a:spcPct val="115000"/>
              </a:lnSpc>
              <a:spcBef>
                <a:spcPts val="1200"/>
              </a:spcBef>
              <a:spcAft>
                <a:spcPts val="1200"/>
              </a:spcAft>
              <a:buNone/>
            </a:pPr>
            <a:r>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304f180e5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304f180e5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Ask the pupils: what is a password and why is it important?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13304f180e5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13304f180e5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Baseline activity</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Then say that you’re also going to be discussing being kind online. Ask: how can people be kind online? What sort of things might they do?</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1d36f86139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1d36f86139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How to build a strong password</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Explain to pupils that one of the ways that can help to ensure personal information is safe online is to use a ‘strong’ password. Ask them what they think is meant by a ‘strong’ password. (E.g. mix of upper and lowercase letters, symbols, numbers for letters, etc.)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304f180e5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304f180e5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How to build a strong password</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Divide the class into teams of two pupils.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Each team has 60 seconds to come up with what they think is a ‘strong’ password. Ask two teams at a time to write their ‘strong’ passwords on the board.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the class to vote on which passwords they think are ‘strong’. Pupils could also come up with examples of weak passwords and explain what makes them weak.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Support and Extension</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Pupils needing support could be given some examples of weak passwords and asked how they could improve them. (E.g. ‘password’, ‘school’, ‘their name’). Pupils needing to be challenged could create a ‘Dos and Don’ts’ checklist on how to write a strong password and give clues to what a weak password would be. </a:t>
            </a:r>
            <a:endParaRPr sz="1000">
              <a:solidFill>
                <a:srgbClr val="666666"/>
              </a:solidFill>
              <a:latin typeface="Google Sans"/>
              <a:ea typeface="Google Sans"/>
              <a:cs typeface="Google Sans"/>
              <a:sym typeface="Google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3438915b68_1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3438915b68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a:solidFill>
                  <a:srgbClr val="666666"/>
                </a:solidFill>
                <a:latin typeface="Google Sans"/>
                <a:ea typeface="Google Sans"/>
                <a:cs typeface="Google Sans"/>
                <a:sym typeface="Google Sans"/>
              </a:rPr>
              <a:t>Be Internet Sharp: Activity 2 - </a:t>
            </a:r>
            <a:r>
              <a:rPr b="1" lang="en" sz="1000">
                <a:solidFill>
                  <a:srgbClr val="666666"/>
                </a:solidFill>
                <a:latin typeface="Google Sans"/>
                <a:ea typeface="Google Sans"/>
                <a:cs typeface="Google Sans"/>
                <a:sym typeface="Google Sans"/>
              </a:rPr>
              <a:t>How to build a strong password</a:t>
            </a:r>
            <a:r>
              <a:rPr lang="en" sz="1000">
                <a:solidFill>
                  <a:srgbClr val="666666"/>
                </a:solidFill>
                <a:latin typeface="Google Sans"/>
                <a:ea typeface="Google Sans"/>
                <a:cs typeface="Google Sans"/>
                <a:sym typeface="Google Sans"/>
              </a:rPr>
              <a:t> (10 mins)</a:t>
            </a:r>
            <a:r>
              <a:rPr lang="en" sz="1000">
                <a:solidFill>
                  <a:schemeClr val="dk1"/>
                </a:solidFill>
                <a:latin typeface="Google Sans"/>
                <a:ea typeface="Google Sans"/>
                <a:cs typeface="Google Sans"/>
                <a:sym typeface="Google Sans"/>
              </a:rPr>
              <a:t>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latin typeface="Google Sans"/>
                <a:ea typeface="Google Sans"/>
                <a:cs typeface="Google Sans"/>
                <a:sym typeface="Google Sans"/>
              </a:rPr>
              <a:t>Invite the class to vote on which passwords they think are ‘strong’. Pupils could also come up with examples of weak passwords and explain what makes them weak.				</a:t>
            </a:r>
            <a:endParaRPr sz="1000">
              <a:solidFill>
                <a:schemeClr val="dk1"/>
              </a:solidFill>
              <a:latin typeface="Google Sans"/>
              <a:ea typeface="Google Sans"/>
              <a:cs typeface="Google Sans"/>
              <a:sym typeface="Google Sans"/>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latin typeface="Google Sans"/>
                <a:ea typeface="Google Sans"/>
                <a:cs typeface="Google Sans"/>
                <a:sym typeface="Google Sans"/>
              </a:rPr>
              <a:t>Pupils needing support could be given some examples of weak passwords and asked how they could improve them. (E.g. ‘password’, ‘school’, ‘their name’). Pupils needing to be challenged could create a ‘Dos and Don’ts’ checklist on how to write a strong password and give clues to what a weak password would be. </a:t>
            </a:r>
            <a:endParaRPr sz="1000">
              <a:solidFill>
                <a:srgbClr val="666666"/>
              </a:solidFill>
              <a:latin typeface="Google Sans"/>
              <a:ea typeface="Google Sans"/>
              <a:cs typeface="Google Sans"/>
              <a:sym typeface="Google San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23.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1558461" y="4596011"/>
            <a:ext cx="1491650" cy="240913"/>
          </a:xfrm>
          <a:prstGeom prst="rect">
            <a:avLst/>
          </a:prstGeom>
          <a:noFill/>
          <a:ln>
            <a:noFill/>
          </a:ln>
        </p:spPr>
      </p:pic>
      <p:sp>
        <p:nvSpPr>
          <p:cNvPr id="11" name="Google Shape;11;p2"/>
          <p:cNvSpPr txBox="1"/>
          <p:nvPr>
            <p:ph type="ctrTitle"/>
          </p:nvPr>
        </p:nvSpPr>
        <p:spPr>
          <a:xfrm>
            <a:off x="371348" y="1177975"/>
            <a:ext cx="5533200" cy="2052600"/>
          </a:xfrm>
          <a:prstGeom prst="rect">
            <a:avLst/>
          </a:prstGeom>
        </p:spPr>
        <p:txBody>
          <a:bodyPr anchorCtr="0" anchor="b" bIns="0" lIns="0" spcFirstLastPara="1" rIns="0" wrap="square" tIns="0">
            <a:noAutofit/>
          </a:bodyPr>
          <a:lstStyle>
            <a:lvl1pPr lvl="0">
              <a:lnSpc>
                <a:spcPct val="90000"/>
              </a:lnSpc>
              <a:spcBef>
                <a:spcPts val="0"/>
              </a:spcBef>
              <a:spcAft>
                <a:spcPts val="0"/>
              </a:spcAft>
              <a:buClr>
                <a:schemeClr val="accent1"/>
              </a:buClr>
              <a:buSzPts val="5000"/>
              <a:buNone/>
              <a:defRPr b="1" sz="5000">
                <a:solidFill>
                  <a:schemeClr val="accent1"/>
                </a:solidFill>
              </a:defRPr>
            </a:lvl1pPr>
            <a:lvl2pPr lvl="1">
              <a:lnSpc>
                <a:spcPct val="90000"/>
              </a:lnSpc>
              <a:spcBef>
                <a:spcPts val="0"/>
              </a:spcBef>
              <a:spcAft>
                <a:spcPts val="0"/>
              </a:spcAft>
              <a:buClr>
                <a:schemeClr val="accent1"/>
              </a:buClr>
              <a:buSzPts val="5000"/>
              <a:buNone/>
              <a:defRPr b="1" sz="5000">
                <a:solidFill>
                  <a:schemeClr val="accent1"/>
                </a:solidFill>
              </a:defRPr>
            </a:lvl2pPr>
            <a:lvl3pPr lvl="2">
              <a:lnSpc>
                <a:spcPct val="90000"/>
              </a:lnSpc>
              <a:spcBef>
                <a:spcPts val="0"/>
              </a:spcBef>
              <a:spcAft>
                <a:spcPts val="0"/>
              </a:spcAft>
              <a:buClr>
                <a:schemeClr val="accent1"/>
              </a:buClr>
              <a:buSzPts val="5000"/>
              <a:buNone/>
              <a:defRPr b="1" sz="5000">
                <a:solidFill>
                  <a:schemeClr val="accent1"/>
                </a:solidFill>
              </a:defRPr>
            </a:lvl3pPr>
            <a:lvl4pPr lvl="3">
              <a:lnSpc>
                <a:spcPct val="90000"/>
              </a:lnSpc>
              <a:spcBef>
                <a:spcPts val="0"/>
              </a:spcBef>
              <a:spcAft>
                <a:spcPts val="0"/>
              </a:spcAft>
              <a:buClr>
                <a:schemeClr val="accent1"/>
              </a:buClr>
              <a:buSzPts val="5000"/>
              <a:buNone/>
              <a:defRPr b="1" sz="5000">
                <a:solidFill>
                  <a:schemeClr val="accent1"/>
                </a:solidFill>
              </a:defRPr>
            </a:lvl4pPr>
            <a:lvl5pPr lvl="4">
              <a:lnSpc>
                <a:spcPct val="90000"/>
              </a:lnSpc>
              <a:spcBef>
                <a:spcPts val="0"/>
              </a:spcBef>
              <a:spcAft>
                <a:spcPts val="0"/>
              </a:spcAft>
              <a:buClr>
                <a:schemeClr val="accent1"/>
              </a:buClr>
              <a:buSzPts val="5000"/>
              <a:buNone/>
              <a:defRPr b="1" sz="5000">
                <a:solidFill>
                  <a:schemeClr val="accent1"/>
                </a:solidFill>
              </a:defRPr>
            </a:lvl5pPr>
            <a:lvl6pPr lvl="5">
              <a:lnSpc>
                <a:spcPct val="90000"/>
              </a:lnSpc>
              <a:spcBef>
                <a:spcPts val="0"/>
              </a:spcBef>
              <a:spcAft>
                <a:spcPts val="0"/>
              </a:spcAft>
              <a:buClr>
                <a:schemeClr val="accent1"/>
              </a:buClr>
              <a:buSzPts val="5000"/>
              <a:buNone/>
              <a:defRPr b="1" sz="5000">
                <a:solidFill>
                  <a:schemeClr val="accent1"/>
                </a:solidFill>
              </a:defRPr>
            </a:lvl6pPr>
            <a:lvl7pPr lvl="6">
              <a:lnSpc>
                <a:spcPct val="90000"/>
              </a:lnSpc>
              <a:spcBef>
                <a:spcPts val="0"/>
              </a:spcBef>
              <a:spcAft>
                <a:spcPts val="0"/>
              </a:spcAft>
              <a:buClr>
                <a:schemeClr val="accent1"/>
              </a:buClr>
              <a:buSzPts val="5000"/>
              <a:buNone/>
              <a:defRPr b="1" sz="5000">
                <a:solidFill>
                  <a:schemeClr val="accent1"/>
                </a:solidFill>
              </a:defRPr>
            </a:lvl7pPr>
            <a:lvl8pPr lvl="7">
              <a:lnSpc>
                <a:spcPct val="90000"/>
              </a:lnSpc>
              <a:spcBef>
                <a:spcPts val="0"/>
              </a:spcBef>
              <a:spcAft>
                <a:spcPts val="0"/>
              </a:spcAft>
              <a:buClr>
                <a:schemeClr val="accent1"/>
              </a:buClr>
              <a:buSzPts val="5000"/>
              <a:buNone/>
              <a:defRPr b="1" sz="5000">
                <a:solidFill>
                  <a:schemeClr val="accent1"/>
                </a:solidFill>
              </a:defRPr>
            </a:lvl8pPr>
            <a:lvl9pPr lvl="8">
              <a:lnSpc>
                <a:spcPct val="90000"/>
              </a:lnSpc>
              <a:spcBef>
                <a:spcPts val="0"/>
              </a:spcBef>
              <a:spcAft>
                <a:spcPts val="0"/>
              </a:spcAft>
              <a:buClr>
                <a:schemeClr val="accent1"/>
              </a:buClr>
              <a:buSzPts val="5000"/>
              <a:buNone/>
              <a:defRPr b="1" sz="5000">
                <a:solidFill>
                  <a:schemeClr val="accent1"/>
                </a:solidFill>
              </a:defRPr>
            </a:lvl9pPr>
          </a:lstStyle>
          <a:p/>
        </p:txBody>
      </p:sp>
      <p:sp>
        <p:nvSpPr>
          <p:cNvPr id="12" name="Google Shape;12;p2"/>
          <p:cNvSpPr txBox="1"/>
          <p:nvPr>
            <p:ph idx="1" type="subTitle"/>
          </p:nvPr>
        </p:nvSpPr>
        <p:spPr>
          <a:xfrm>
            <a:off x="371328" y="3267525"/>
            <a:ext cx="5533200" cy="792600"/>
          </a:xfrm>
          <a:prstGeom prst="rect">
            <a:avLst/>
          </a:prstGeom>
        </p:spPr>
        <p:txBody>
          <a:bodyPr anchorCtr="0" anchor="t" bIns="0" lIns="0" spcFirstLastPara="1" rIns="0" wrap="square" tIns="0">
            <a:normAutofit/>
          </a:bodyPr>
          <a:lstStyle>
            <a:lvl1pPr lvl="0">
              <a:lnSpc>
                <a:spcPct val="100000"/>
              </a:lnSpc>
              <a:spcBef>
                <a:spcPts val="0"/>
              </a:spcBef>
              <a:spcAft>
                <a:spcPts val="0"/>
              </a:spcAft>
              <a:buClr>
                <a:schemeClr val="accent5"/>
              </a:buClr>
              <a:buSzPts val="1800"/>
              <a:buFont typeface="Google Sans SemiBold"/>
              <a:buNone/>
              <a:defRPr>
                <a:solidFill>
                  <a:schemeClr val="accent5"/>
                </a:solidFill>
                <a:latin typeface="Google Sans SemiBold"/>
                <a:ea typeface="Google Sans SemiBold"/>
                <a:cs typeface="Google Sans SemiBold"/>
                <a:sym typeface="Google Sans SemiBold"/>
              </a:defRPr>
            </a:lvl1pPr>
            <a:lvl2pPr lvl="1">
              <a:lnSpc>
                <a:spcPct val="100000"/>
              </a:lnSpc>
              <a:spcBef>
                <a:spcPts val="0"/>
              </a:spcBef>
              <a:spcAft>
                <a:spcPts val="0"/>
              </a:spcAft>
              <a:buClr>
                <a:schemeClr val="accent5"/>
              </a:buClr>
              <a:buSzPts val="2800"/>
              <a:buNone/>
              <a:defRPr sz="2800">
                <a:solidFill>
                  <a:schemeClr val="accent5"/>
                </a:solidFill>
              </a:defRPr>
            </a:lvl2pPr>
            <a:lvl3pPr lvl="2">
              <a:lnSpc>
                <a:spcPct val="100000"/>
              </a:lnSpc>
              <a:spcBef>
                <a:spcPts val="0"/>
              </a:spcBef>
              <a:spcAft>
                <a:spcPts val="0"/>
              </a:spcAft>
              <a:buClr>
                <a:schemeClr val="accent5"/>
              </a:buClr>
              <a:buSzPts val="2800"/>
              <a:buNone/>
              <a:defRPr sz="2800">
                <a:solidFill>
                  <a:schemeClr val="accent5"/>
                </a:solidFill>
              </a:defRPr>
            </a:lvl3pPr>
            <a:lvl4pPr lvl="3">
              <a:lnSpc>
                <a:spcPct val="100000"/>
              </a:lnSpc>
              <a:spcBef>
                <a:spcPts val="0"/>
              </a:spcBef>
              <a:spcAft>
                <a:spcPts val="0"/>
              </a:spcAft>
              <a:buClr>
                <a:schemeClr val="accent5"/>
              </a:buClr>
              <a:buSzPts val="2800"/>
              <a:buNone/>
              <a:defRPr sz="2800">
                <a:solidFill>
                  <a:schemeClr val="accent5"/>
                </a:solidFill>
              </a:defRPr>
            </a:lvl4pPr>
            <a:lvl5pPr lvl="4">
              <a:lnSpc>
                <a:spcPct val="100000"/>
              </a:lnSpc>
              <a:spcBef>
                <a:spcPts val="0"/>
              </a:spcBef>
              <a:spcAft>
                <a:spcPts val="0"/>
              </a:spcAft>
              <a:buClr>
                <a:schemeClr val="accent5"/>
              </a:buClr>
              <a:buSzPts val="2800"/>
              <a:buNone/>
              <a:defRPr sz="2800">
                <a:solidFill>
                  <a:schemeClr val="accent5"/>
                </a:solidFill>
              </a:defRPr>
            </a:lvl5pPr>
            <a:lvl6pPr lvl="5">
              <a:lnSpc>
                <a:spcPct val="100000"/>
              </a:lnSpc>
              <a:spcBef>
                <a:spcPts val="0"/>
              </a:spcBef>
              <a:spcAft>
                <a:spcPts val="0"/>
              </a:spcAft>
              <a:buClr>
                <a:schemeClr val="accent5"/>
              </a:buClr>
              <a:buSzPts val="2800"/>
              <a:buNone/>
              <a:defRPr sz="2800">
                <a:solidFill>
                  <a:schemeClr val="accent5"/>
                </a:solidFill>
              </a:defRPr>
            </a:lvl6pPr>
            <a:lvl7pPr lvl="6">
              <a:lnSpc>
                <a:spcPct val="100000"/>
              </a:lnSpc>
              <a:spcBef>
                <a:spcPts val="0"/>
              </a:spcBef>
              <a:spcAft>
                <a:spcPts val="0"/>
              </a:spcAft>
              <a:buClr>
                <a:schemeClr val="accent5"/>
              </a:buClr>
              <a:buSzPts val="2800"/>
              <a:buNone/>
              <a:defRPr sz="2800">
                <a:solidFill>
                  <a:schemeClr val="accent5"/>
                </a:solidFill>
              </a:defRPr>
            </a:lvl7pPr>
            <a:lvl8pPr lvl="7">
              <a:lnSpc>
                <a:spcPct val="100000"/>
              </a:lnSpc>
              <a:spcBef>
                <a:spcPts val="0"/>
              </a:spcBef>
              <a:spcAft>
                <a:spcPts val="0"/>
              </a:spcAft>
              <a:buClr>
                <a:schemeClr val="accent5"/>
              </a:buClr>
              <a:buSzPts val="2800"/>
              <a:buNone/>
              <a:defRPr sz="2800">
                <a:solidFill>
                  <a:schemeClr val="accent5"/>
                </a:solidFill>
              </a:defRPr>
            </a:lvl8pPr>
            <a:lvl9pPr lvl="8">
              <a:lnSpc>
                <a:spcPct val="100000"/>
              </a:lnSpc>
              <a:spcBef>
                <a:spcPts val="0"/>
              </a:spcBef>
              <a:spcAft>
                <a:spcPts val="0"/>
              </a:spcAft>
              <a:buClr>
                <a:schemeClr val="accent5"/>
              </a:buClr>
              <a:buSzPts val="2800"/>
              <a:buNone/>
              <a:defRPr sz="2800">
                <a:solidFill>
                  <a:schemeClr val="accent5"/>
                </a:solidFill>
              </a:defRPr>
            </a:lvl9pPr>
          </a:lstStyle>
          <a:p/>
        </p:txBody>
      </p:sp>
      <p:pic>
        <p:nvPicPr>
          <p:cNvPr id="13" name="Google Shape;13;p2"/>
          <p:cNvPicPr preferRelativeResize="0"/>
          <p:nvPr/>
        </p:nvPicPr>
        <p:blipFill>
          <a:blip r:embed="rId3">
            <a:alphaModFix/>
          </a:blip>
          <a:stretch>
            <a:fillRect/>
          </a:stretch>
        </p:blipFill>
        <p:spPr>
          <a:xfrm>
            <a:off x="364575" y="357701"/>
            <a:ext cx="1069315" cy="820277"/>
          </a:xfrm>
          <a:prstGeom prst="rect">
            <a:avLst/>
          </a:prstGeom>
          <a:noFill/>
          <a:ln>
            <a:noFill/>
          </a:ln>
        </p:spPr>
      </p:pic>
      <p:grpSp>
        <p:nvGrpSpPr>
          <p:cNvPr id="14" name="Google Shape;14;p2"/>
          <p:cNvGrpSpPr/>
          <p:nvPr/>
        </p:nvGrpSpPr>
        <p:grpSpPr>
          <a:xfrm>
            <a:off x="364642" y="4497294"/>
            <a:ext cx="1008075" cy="378048"/>
            <a:chOff x="673550" y="543150"/>
            <a:chExt cx="990250" cy="371400"/>
          </a:xfrm>
        </p:grpSpPr>
        <p:cxnSp>
          <p:nvCxnSpPr>
            <p:cNvPr id="15" name="Google Shape;15;p2"/>
            <p:cNvCxnSpPr/>
            <p:nvPr/>
          </p:nvCxnSpPr>
          <p:spPr>
            <a:xfrm>
              <a:off x="1663800" y="543150"/>
              <a:ext cx="0" cy="371400"/>
            </a:xfrm>
            <a:prstGeom prst="straightConnector1">
              <a:avLst/>
            </a:prstGeom>
            <a:noFill/>
            <a:ln cap="flat" cmpd="sng" w="9525">
              <a:solidFill>
                <a:srgbClr val="595959"/>
              </a:solidFill>
              <a:prstDash val="solid"/>
              <a:round/>
              <a:headEnd len="med" w="med" type="none"/>
              <a:tailEnd len="med" w="med" type="none"/>
            </a:ln>
          </p:spPr>
        </p:cxnSp>
        <p:pic>
          <p:nvPicPr>
            <p:cNvPr id="16" name="Google Shape;16;p2"/>
            <p:cNvPicPr preferRelativeResize="0"/>
            <p:nvPr/>
          </p:nvPicPr>
          <p:blipFill>
            <a:blip r:embed="rId4">
              <a:alphaModFix/>
            </a:blip>
            <a:stretch>
              <a:fillRect/>
            </a:stretch>
          </p:blipFill>
          <p:spPr>
            <a:xfrm>
              <a:off x="673550" y="613146"/>
              <a:ext cx="810625" cy="26374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oter">
  <p:cSld name="TITLE_1">
    <p:spTree>
      <p:nvGrpSpPr>
        <p:cNvPr id="17" name="Shape 17"/>
        <p:cNvGrpSpPr/>
        <p:nvPr/>
      </p:nvGrpSpPr>
      <p:grpSpPr>
        <a:xfrm>
          <a:off x="0" y="0"/>
          <a:ext cx="0" cy="0"/>
          <a:chOff x="0" y="0"/>
          <a:chExt cx="0" cy="0"/>
        </a:xfrm>
      </p:grpSpPr>
      <p:grpSp>
        <p:nvGrpSpPr>
          <p:cNvPr id="18" name="Google Shape;18;p3"/>
          <p:cNvGrpSpPr/>
          <p:nvPr/>
        </p:nvGrpSpPr>
        <p:grpSpPr>
          <a:xfrm>
            <a:off x="379916" y="4579468"/>
            <a:ext cx="2000359" cy="285300"/>
            <a:chOff x="379916" y="4579468"/>
            <a:chExt cx="2000359" cy="285300"/>
          </a:xfrm>
        </p:grpSpPr>
        <p:cxnSp>
          <p:nvCxnSpPr>
            <p:cNvPr id="19" name="Google Shape;19;p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 name="Google Shape;20;p3"/>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1" name="Google Shape;21;p3"/>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TITLE_1_1">
    <p:spTree>
      <p:nvGrpSpPr>
        <p:cNvPr id="22" name="Shape 22"/>
        <p:cNvGrpSpPr/>
        <p:nvPr/>
      </p:nvGrpSpPr>
      <p:grpSpPr>
        <a:xfrm>
          <a:off x="0" y="0"/>
          <a:ext cx="0" cy="0"/>
          <a:chOff x="0" y="0"/>
          <a:chExt cx="0" cy="0"/>
        </a:xfrm>
      </p:grpSpPr>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_1_1">
    <p:spTree>
      <p:nvGrpSpPr>
        <p:cNvPr id="23" name="Shape 23"/>
        <p:cNvGrpSpPr/>
        <p:nvPr/>
      </p:nvGrpSpPr>
      <p:grpSpPr>
        <a:xfrm>
          <a:off x="0" y="0"/>
          <a:ext cx="0" cy="0"/>
          <a:chOff x="0" y="0"/>
          <a:chExt cx="0" cy="0"/>
        </a:xfrm>
      </p:grpSpPr>
      <p:sp>
        <p:nvSpPr>
          <p:cNvPr id="24" name="Google Shape;24;p5"/>
          <p:cNvSpPr txBox="1"/>
          <p:nvPr>
            <p:ph type="title"/>
          </p:nvPr>
        </p:nvSpPr>
        <p:spPr>
          <a:xfrm>
            <a:off x="385375" y="370650"/>
            <a:ext cx="5519100" cy="689400"/>
          </a:xfrm>
          <a:prstGeom prst="rect">
            <a:avLst/>
          </a:prstGeom>
        </p:spPr>
        <p:txBody>
          <a:bodyPr anchorCtr="0" anchor="t" bIns="0" lIns="0" spcFirstLastPara="1" rIns="0" wrap="square" tIns="0">
            <a:noAutofit/>
          </a:bodyPr>
          <a:lstStyle>
            <a:lvl1pPr lvl="0">
              <a:lnSpc>
                <a:spcPct val="90000"/>
              </a:lnSpc>
              <a:spcBef>
                <a:spcPts val="0"/>
              </a:spcBef>
              <a:spcAft>
                <a:spcPts val="0"/>
              </a:spcAft>
              <a:buClr>
                <a:schemeClr val="dk2"/>
              </a:buClr>
              <a:buSzPts val="4400"/>
              <a:buNone/>
              <a:defRPr b="1" sz="4400">
                <a:solidFill>
                  <a:schemeClr val="dk2"/>
                </a:solidFill>
              </a:defRPr>
            </a:lvl1pPr>
            <a:lvl2pPr lvl="1">
              <a:lnSpc>
                <a:spcPct val="90000"/>
              </a:lnSpc>
              <a:spcBef>
                <a:spcPts val="0"/>
              </a:spcBef>
              <a:spcAft>
                <a:spcPts val="0"/>
              </a:spcAft>
              <a:buClr>
                <a:schemeClr val="dk2"/>
              </a:buClr>
              <a:buSzPts val="4400"/>
              <a:buNone/>
              <a:defRPr b="1" sz="4400">
                <a:solidFill>
                  <a:schemeClr val="dk2"/>
                </a:solidFill>
              </a:defRPr>
            </a:lvl2pPr>
            <a:lvl3pPr lvl="2">
              <a:lnSpc>
                <a:spcPct val="90000"/>
              </a:lnSpc>
              <a:spcBef>
                <a:spcPts val="0"/>
              </a:spcBef>
              <a:spcAft>
                <a:spcPts val="0"/>
              </a:spcAft>
              <a:buClr>
                <a:schemeClr val="dk2"/>
              </a:buClr>
              <a:buSzPts val="4400"/>
              <a:buNone/>
              <a:defRPr b="1" sz="4400">
                <a:solidFill>
                  <a:schemeClr val="dk2"/>
                </a:solidFill>
              </a:defRPr>
            </a:lvl3pPr>
            <a:lvl4pPr lvl="3">
              <a:lnSpc>
                <a:spcPct val="90000"/>
              </a:lnSpc>
              <a:spcBef>
                <a:spcPts val="0"/>
              </a:spcBef>
              <a:spcAft>
                <a:spcPts val="0"/>
              </a:spcAft>
              <a:buClr>
                <a:schemeClr val="dk2"/>
              </a:buClr>
              <a:buSzPts val="4400"/>
              <a:buNone/>
              <a:defRPr b="1" sz="4400">
                <a:solidFill>
                  <a:schemeClr val="dk2"/>
                </a:solidFill>
              </a:defRPr>
            </a:lvl4pPr>
            <a:lvl5pPr lvl="4">
              <a:lnSpc>
                <a:spcPct val="90000"/>
              </a:lnSpc>
              <a:spcBef>
                <a:spcPts val="0"/>
              </a:spcBef>
              <a:spcAft>
                <a:spcPts val="0"/>
              </a:spcAft>
              <a:buClr>
                <a:schemeClr val="dk2"/>
              </a:buClr>
              <a:buSzPts val="4400"/>
              <a:buNone/>
              <a:defRPr b="1" sz="4400">
                <a:solidFill>
                  <a:schemeClr val="dk2"/>
                </a:solidFill>
              </a:defRPr>
            </a:lvl5pPr>
            <a:lvl6pPr lvl="5">
              <a:lnSpc>
                <a:spcPct val="90000"/>
              </a:lnSpc>
              <a:spcBef>
                <a:spcPts val="0"/>
              </a:spcBef>
              <a:spcAft>
                <a:spcPts val="0"/>
              </a:spcAft>
              <a:buClr>
                <a:schemeClr val="dk2"/>
              </a:buClr>
              <a:buSzPts val="4400"/>
              <a:buNone/>
              <a:defRPr b="1" sz="4400">
                <a:solidFill>
                  <a:schemeClr val="dk2"/>
                </a:solidFill>
              </a:defRPr>
            </a:lvl6pPr>
            <a:lvl7pPr lvl="6">
              <a:lnSpc>
                <a:spcPct val="90000"/>
              </a:lnSpc>
              <a:spcBef>
                <a:spcPts val="0"/>
              </a:spcBef>
              <a:spcAft>
                <a:spcPts val="0"/>
              </a:spcAft>
              <a:buClr>
                <a:schemeClr val="dk2"/>
              </a:buClr>
              <a:buSzPts val="4400"/>
              <a:buNone/>
              <a:defRPr b="1" sz="4400">
                <a:solidFill>
                  <a:schemeClr val="dk2"/>
                </a:solidFill>
              </a:defRPr>
            </a:lvl7pPr>
            <a:lvl8pPr lvl="7">
              <a:lnSpc>
                <a:spcPct val="90000"/>
              </a:lnSpc>
              <a:spcBef>
                <a:spcPts val="0"/>
              </a:spcBef>
              <a:spcAft>
                <a:spcPts val="0"/>
              </a:spcAft>
              <a:buClr>
                <a:schemeClr val="dk2"/>
              </a:buClr>
              <a:buSzPts val="4400"/>
              <a:buNone/>
              <a:defRPr b="1" sz="4400">
                <a:solidFill>
                  <a:schemeClr val="dk2"/>
                </a:solidFill>
              </a:defRPr>
            </a:lvl8pPr>
            <a:lvl9pPr lvl="8">
              <a:lnSpc>
                <a:spcPct val="90000"/>
              </a:lnSpc>
              <a:spcBef>
                <a:spcPts val="0"/>
              </a:spcBef>
              <a:spcAft>
                <a:spcPts val="0"/>
              </a:spcAft>
              <a:buClr>
                <a:schemeClr val="dk2"/>
              </a:buClr>
              <a:buSzPts val="4400"/>
              <a:buNone/>
              <a:defRPr b="1" sz="4400">
                <a:solidFill>
                  <a:schemeClr val="dk2"/>
                </a:solidFill>
              </a:defRPr>
            </a:lvl9pPr>
          </a:lstStyle>
          <a:p/>
        </p:txBody>
      </p:sp>
      <p:grpSp>
        <p:nvGrpSpPr>
          <p:cNvPr id="25" name="Google Shape;25;p5"/>
          <p:cNvGrpSpPr/>
          <p:nvPr/>
        </p:nvGrpSpPr>
        <p:grpSpPr>
          <a:xfrm>
            <a:off x="379916" y="4579468"/>
            <a:ext cx="2000359" cy="285300"/>
            <a:chOff x="379916" y="4579468"/>
            <a:chExt cx="2000359" cy="285300"/>
          </a:xfrm>
        </p:grpSpPr>
        <p:cxnSp>
          <p:nvCxnSpPr>
            <p:cNvPr id="26" name="Google Shape;26;p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7" name="Google Shape;27;p5"/>
            <p:cNvPicPr preferRelativeResize="0"/>
            <p:nvPr/>
          </p:nvPicPr>
          <p:blipFill>
            <a:blip r:embed="rId2">
              <a:alphaModFix/>
            </a:blip>
            <a:stretch>
              <a:fillRect/>
            </a:stretch>
          </p:blipFill>
          <p:spPr>
            <a:xfrm>
              <a:off x="379916" y="4622875"/>
              <a:ext cx="622803" cy="202636"/>
            </a:xfrm>
            <a:prstGeom prst="rect">
              <a:avLst/>
            </a:prstGeom>
            <a:noFill/>
            <a:ln>
              <a:noFill/>
            </a:ln>
          </p:spPr>
        </p:pic>
        <p:pic>
          <p:nvPicPr>
            <p:cNvPr id="28" name="Google Shape;28;p5"/>
            <p:cNvPicPr preferRelativeResize="0"/>
            <p:nvPr/>
          </p:nvPicPr>
          <p:blipFill>
            <a:blip r:embed="rId3">
              <a:alphaModFix/>
            </a:blip>
            <a:stretch>
              <a:fillRect/>
            </a:stretch>
          </p:blipFill>
          <p:spPr>
            <a:xfrm>
              <a:off x="1286950" y="4643495"/>
              <a:ext cx="1093325" cy="176575"/>
            </a:xfrm>
            <a:prstGeom prst="rect">
              <a:avLst/>
            </a:prstGeom>
            <a:noFill/>
            <a:ln>
              <a:noFill/>
            </a:ln>
          </p:spPr>
        </p:pic>
      </p:grpSp>
    </p:spTree>
  </p:cSld>
  <p:clrMapOvr>
    <a:masterClrMapping/>
  </p:clrMapOvr>
  <p:extLst>
    <p:ext uri="{DCECCB84-F9BA-43D5-87BE-67443E8EF086}">
      <p15:sldGuideLst>
        <p15:guide id="1" pos="243">
          <p15:clr>
            <a:srgbClr val="FA7B17"/>
          </p15:clr>
        </p15:guide>
        <p15:guide id="2" orient="horz" pos="233">
          <p15:clr>
            <a:srgbClr val="FA7B17"/>
          </p15:clr>
        </p15:guide>
        <p15:guide id="3" orient="horz" pos="3007">
          <p15:clr>
            <a:srgbClr val="FA7B17"/>
          </p15:clr>
        </p15:guide>
        <p15:guide id="4" pos="5517">
          <p15:clr>
            <a:srgbClr val="FA7B17"/>
          </p15:clr>
        </p15:guide>
        <p15:guide id="5" pos="1921">
          <p15:clr>
            <a:srgbClr val="FA7B17"/>
          </p15:clr>
        </p15:guide>
        <p15:guide id="6" pos="2041">
          <p15:clr>
            <a:srgbClr val="FA7B17"/>
          </p15:clr>
        </p15:guide>
        <p15:guide id="7" pos="3719">
          <p15:clr>
            <a:srgbClr val="FA7B17"/>
          </p15:clr>
        </p15:guide>
        <p15:guide id="8" pos="3839">
          <p15:clr>
            <a:srgbClr val="FA7B17"/>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1pPr>
            <a:lvl2pPr lvl="1">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2pPr>
            <a:lvl3pPr lvl="2">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3pPr>
            <a:lvl4pPr lvl="3">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4pPr>
            <a:lvl5pPr lvl="4">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5pPr>
            <a:lvl6pPr lvl="5">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6pPr>
            <a:lvl7pPr lvl="6">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7pPr>
            <a:lvl8pPr lvl="7">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8pPr>
            <a:lvl9pPr lvl="8">
              <a:spcBef>
                <a:spcPts val="0"/>
              </a:spcBef>
              <a:spcAft>
                <a:spcPts val="0"/>
              </a:spcAft>
              <a:buClr>
                <a:schemeClr val="dk1"/>
              </a:buClr>
              <a:buSzPts val="2800"/>
              <a:buFont typeface="Google Sans"/>
              <a:buNone/>
              <a:defRPr sz="2800">
                <a:solidFill>
                  <a:schemeClr val="dk1"/>
                </a:solidFill>
                <a:latin typeface="Google Sans"/>
                <a:ea typeface="Google Sans"/>
                <a:cs typeface="Google Sans"/>
                <a:sym typeface="Google Sa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indent="-317500" lvl="1" marL="914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2pPr>
            <a:lvl3pPr indent="-317500" lvl="2" marL="1371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3pPr>
            <a:lvl4pPr indent="-317500" lvl="3" marL="1828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4pPr>
            <a:lvl5pPr indent="-317500" lvl="4" marL="22860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5pPr>
            <a:lvl6pPr indent="-317500" lvl="5" marL="27432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6pPr>
            <a:lvl7pPr indent="-317500" lvl="6" marL="32004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7pPr>
            <a:lvl8pPr indent="-317500" lvl="7" marL="36576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8pPr>
            <a:lvl9pPr indent="-317500" lvl="8" marL="4114800">
              <a:lnSpc>
                <a:spcPct val="115000"/>
              </a:lnSpc>
              <a:spcBef>
                <a:spcPts val="0"/>
              </a:spcBef>
              <a:spcAft>
                <a:spcPts val="0"/>
              </a:spcAft>
              <a:buClr>
                <a:schemeClr val="dk2"/>
              </a:buClr>
              <a:buSzPts val="1400"/>
              <a:buFont typeface="Google Sans"/>
              <a:buChar char="■"/>
              <a:defRPr sz="1400">
                <a:solidFill>
                  <a:schemeClr val="dk2"/>
                </a:solidFill>
                <a:latin typeface="Google Sans"/>
                <a:ea typeface="Google Sans"/>
                <a:cs typeface="Google Sans"/>
                <a:sym typeface="Google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7.png"/><Relationship Id="rId6"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hyperlink" Target="https://beinternetawesome.withgoogle.com/en_uk/interland" TargetMode="External"/><Relationship Id="rId5" Type="http://schemas.openxmlformats.org/officeDocument/2006/relationships/image" Target="../media/image22.png"/><Relationship Id="rId6" Type="http://schemas.openxmlformats.org/officeDocument/2006/relationships/image" Target="../media/image5.png"/><Relationship Id="rId7"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6.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12.png"/><Relationship Id="rId6" Type="http://schemas.openxmlformats.org/officeDocument/2006/relationships/image" Target="../media/image5.png"/><Relationship Id="rId7" Type="http://schemas.openxmlformats.org/officeDocument/2006/relationships/image" Target="../media/image9.png"/><Relationship Id="rId8"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30.png"/><Relationship Id="rId6"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hyperlink" Target="https://beinternetawesome.withgoogle.com/en_uk/interland" TargetMode="External"/><Relationship Id="rId5" Type="http://schemas.openxmlformats.org/officeDocument/2006/relationships/image" Target="../media/image33.png"/><Relationship Id="rId6" Type="http://schemas.openxmlformats.org/officeDocument/2006/relationships/image" Target="../media/image5.png"/><Relationship Id="rId7"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6.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6.png"/><Relationship Id="rId4" Type="http://schemas.openxmlformats.org/officeDocument/2006/relationships/image" Target="../media/image34.png"/><Relationship Id="rId5"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5.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6"/>
          <p:cNvSpPr txBox="1"/>
          <p:nvPr>
            <p:ph type="ctrTitle"/>
          </p:nvPr>
        </p:nvSpPr>
        <p:spPr>
          <a:xfrm>
            <a:off x="338853" y="1125575"/>
            <a:ext cx="5533200" cy="2052600"/>
          </a:xfrm>
          <a:prstGeom prst="rect">
            <a:avLst/>
          </a:prstGeom>
          <a:noFill/>
        </p:spPr>
        <p:txBody>
          <a:bodyPr anchorCtr="0" anchor="b" bIns="0" lIns="0" spcFirstLastPara="1" rIns="0" wrap="square" tIns="0">
            <a:noAutofit/>
          </a:bodyPr>
          <a:lstStyle/>
          <a:p>
            <a:pPr indent="0" lvl="0" marL="0" rtl="0" algn="l">
              <a:spcBef>
                <a:spcPts val="0"/>
              </a:spcBef>
              <a:spcAft>
                <a:spcPts val="0"/>
              </a:spcAft>
              <a:buClr>
                <a:schemeClr val="dk1"/>
              </a:buClr>
              <a:buSzPts val="1100"/>
              <a:buFont typeface="Arial"/>
              <a:buNone/>
            </a:pPr>
            <a:r>
              <a:rPr lang="en"/>
              <a:t>Passwords </a:t>
            </a:r>
            <a:br>
              <a:rPr lang="en"/>
            </a:br>
            <a:r>
              <a:rPr lang="en"/>
              <a:t>&amp; Behaviou</a:t>
            </a:r>
            <a:r>
              <a:rPr lang="en"/>
              <a:t>r</a:t>
            </a:r>
            <a:endParaRPr/>
          </a:p>
        </p:txBody>
      </p:sp>
      <p:sp>
        <p:nvSpPr>
          <p:cNvPr id="34" name="Google Shape;34;p6"/>
          <p:cNvSpPr txBox="1"/>
          <p:nvPr>
            <p:ph idx="1" type="subTitle"/>
          </p:nvPr>
        </p:nvSpPr>
        <p:spPr>
          <a:xfrm>
            <a:off x="371328" y="3215125"/>
            <a:ext cx="5533200" cy="7926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Protecting yourself and others</a:t>
            </a:r>
            <a:endParaRPr/>
          </a:p>
        </p:txBody>
      </p:sp>
      <p:pic>
        <p:nvPicPr>
          <p:cNvPr id="35" name="Google Shape;35;p6"/>
          <p:cNvPicPr preferRelativeResize="0"/>
          <p:nvPr/>
        </p:nvPicPr>
        <p:blipFill>
          <a:blip r:embed="rId3">
            <a:alphaModFix/>
          </a:blip>
          <a:stretch>
            <a:fillRect/>
          </a:stretch>
        </p:blipFill>
        <p:spPr>
          <a:xfrm>
            <a:off x="364575" y="357701"/>
            <a:ext cx="1069315" cy="820277"/>
          </a:xfrm>
          <a:prstGeom prst="rect">
            <a:avLst/>
          </a:prstGeom>
          <a:noFill/>
          <a:ln>
            <a:noFill/>
          </a:ln>
        </p:spPr>
      </p:pic>
      <p:pic>
        <p:nvPicPr>
          <p:cNvPr id="36" name="Google Shape;36;p6"/>
          <p:cNvPicPr preferRelativeResize="0"/>
          <p:nvPr/>
        </p:nvPicPr>
        <p:blipFill rotWithShape="1">
          <a:blip r:embed="rId4">
            <a:alphaModFix/>
          </a:blip>
          <a:srcRect b="0" l="16631" r="12955" t="0"/>
          <a:stretch/>
        </p:blipFill>
        <p:spPr>
          <a:xfrm flipH="1">
            <a:off x="5128748" y="1947325"/>
            <a:ext cx="3629927" cy="28255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sp>
        <p:nvSpPr>
          <p:cNvPr id="129" name="Google Shape;129;p15"/>
          <p:cNvSpPr/>
          <p:nvPr/>
        </p:nvSpPr>
        <p:spPr>
          <a:xfrm flipH="1" rot="10800000">
            <a:off x="5203980" y="12"/>
            <a:ext cx="39506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130" name="Google Shape;130;p1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How can we change privacy settings?</a:t>
            </a:r>
            <a:endParaRPr/>
          </a:p>
        </p:txBody>
      </p:sp>
      <p:pic>
        <p:nvPicPr>
          <p:cNvPr id="131" name="Google Shape;131;p15"/>
          <p:cNvPicPr preferRelativeResize="0"/>
          <p:nvPr/>
        </p:nvPicPr>
        <p:blipFill>
          <a:blip r:embed="rId3">
            <a:alphaModFix/>
          </a:blip>
          <a:stretch>
            <a:fillRect/>
          </a:stretch>
        </p:blipFill>
        <p:spPr>
          <a:xfrm>
            <a:off x="7033401" y="608400"/>
            <a:ext cx="867451" cy="1429200"/>
          </a:xfrm>
          <a:prstGeom prst="rect">
            <a:avLst/>
          </a:prstGeom>
          <a:noFill/>
          <a:ln>
            <a:noFill/>
          </a:ln>
        </p:spPr>
      </p:pic>
      <p:pic>
        <p:nvPicPr>
          <p:cNvPr id="132" name="Google Shape;132;p15"/>
          <p:cNvPicPr preferRelativeResize="0"/>
          <p:nvPr/>
        </p:nvPicPr>
        <p:blipFill rotWithShape="1">
          <a:blip r:embed="rId4">
            <a:alphaModFix/>
          </a:blip>
          <a:srcRect b="32894" l="52262" r="6785" t="8564"/>
          <a:stretch/>
        </p:blipFill>
        <p:spPr>
          <a:xfrm flipH="1" rot="-10">
            <a:off x="6151949" y="2373779"/>
            <a:ext cx="2991850" cy="27697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36" name="Shape 136"/>
        <p:cNvGrpSpPr/>
        <p:nvPr/>
      </p:nvGrpSpPr>
      <p:grpSpPr>
        <a:xfrm>
          <a:off x="0" y="0"/>
          <a:ext cx="0" cy="0"/>
          <a:chOff x="0" y="0"/>
          <a:chExt cx="0" cy="0"/>
        </a:xfrm>
      </p:grpSpPr>
      <p:sp>
        <p:nvSpPr>
          <p:cNvPr id="137" name="Google Shape;137;p16"/>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138" name="Google Shape;138;p16"/>
          <p:cNvGrpSpPr/>
          <p:nvPr/>
        </p:nvGrpSpPr>
        <p:grpSpPr>
          <a:xfrm>
            <a:off x="379916" y="4579468"/>
            <a:ext cx="2000359" cy="285300"/>
            <a:chOff x="379916" y="4579468"/>
            <a:chExt cx="2000359" cy="285300"/>
          </a:xfrm>
        </p:grpSpPr>
        <p:cxnSp>
          <p:nvCxnSpPr>
            <p:cNvPr id="139" name="Google Shape;139;p16"/>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40" name="Google Shape;140;p16"/>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141" name="Google Shape;141;p16"/>
            <p:cNvPicPr preferRelativeResize="0"/>
            <p:nvPr/>
          </p:nvPicPr>
          <p:blipFill>
            <a:blip r:embed="rId4">
              <a:alphaModFix/>
            </a:blip>
            <a:stretch>
              <a:fillRect/>
            </a:stretch>
          </p:blipFill>
          <p:spPr>
            <a:xfrm>
              <a:off x="1286950" y="4643495"/>
              <a:ext cx="1093325" cy="176575"/>
            </a:xfrm>
            <a:prstGeom prst="rect">
              <a:avLst/>
            </a:prstGeom>
            <a:noFill/>
            <a:ln>
              <a:noFill/>
            </a:ln>
          </p:spPr>
        </p:pic>
      </p:grpSp>
      <p:grpSp>
        <p:nvGrpSpPr>
          <p:cNvPr id="142" name="Google Shape;142;p16"/>
          <p:cNvGrpSpPr/>
          <p:nvPr/>
        </p:nvGrpSpPr>
        <p:grpSpPr>
          <a:xfrm>
            <a:off x="1435800" y="370650"/>
            <a:ext cx="6272400" cy="1628700"/>
            <a:chOff x="1435800" y="370650"/>
            <a:chExt cx="6272400" cy="1628700"/>
          </a:xfrm>
        </p:grpSpPr>
        <p:sp>
          <p:nvSpPr>
            <p:cNvPr id="143" name="Google Shape;143;p16"/>
            <p:cNvSpPr/>
            <p:nvPr/>
          </p:nvSpPr>
          <p:spPr>
            <a:xfrm>
              <a:off x="1435800" y="370650"/>
              <a:ext cx="6272400" cy="1628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6"/>
            <p:cNvSpPr txBox="1"/>
            <p:nvPr/>
          </p:nvSpPr>
          <p:spPr>
            <a:xfrm rot="200">
              <a:off x="1843291" y="747374"/>
              <a:ext cx="5152800" cy="886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200">
                  <a:solidFill>
                    <a:schemeClr val="dk2"/>
                  </a:solidFill>
                  <a:latin typeface="Google Sans Medium"/>
                  <a:ea typeface="Google Sans Medium"/>
                  <a:cs typeface="Google Sans Medium"/>
                  <a:sym typeface="Google Sans Medium"/>
                </a:rPr>
                <a:t>What is two-step verification?</a:t>
              </a:r>
              <a:endParaRPr sz="3200">
                <a:solidFill>
                  <a:schemeClr val="dk2"/>
                </a:solidFill>
                <a:latin typeface="Google Sans Medium"/>
                <a:ea typeface="Google Sans Medium"/>
                <a:cs typeface="Google Sans Medium"/>
                <a:sym typeface="Google Sans Medium"/>
              </a:endParaRPr>
            </a:p>
          </p:txBody>
        </p:sp>
        <p:pic>
          <p:nvPicPr>
            <p:cNvPr id="145" name="Google Shape;145;p16"/>
            <p:cNvPicPr preferRelativeResize="0"/>
            <p:nvPr/>
          </p:nvPicPr>
          <p:blipFill>
            <a:blip r:embed="rId5">
              <a:alphaModFix/>
            </a:blip>
            <a:stretch>
              <a:fillRect/>
            </a:stretch>
          </p:blipFill>
          <p:spPr>
            <a:xfrm>
              <a:off x="6634625" y="602850"/>
              <a:ext cx="714150" cy="1171200"/>
            </a:xfrm>
            <a:prstGeom prst="rect">
              <a:avLst/>
            </a:prstGeom>
            <a:noFill/>
            <a:ln>
              <a:noFill/>
            </a:ln>
          </p:spPr>
        </p:pic>
      </p:grpSp>
      <p:grpSp>
        <p:nvGrpSpPr>
          <p:cNvPr id="146" name="Google Shape;146;p16"/>
          <p:cNvGrpSpPr/>
          <p:nvPr/>
        </p:nvGrpSpPr>
        <p:grpSpPr>
          <a:xfrm>
            <a:off x="1435800" y="2316550"/>
            <a:ext cx="6272400" cy="1514100"/>
            <a:chOff x="1435800" y="2316550"/>
            <a:chExt cx="6272400" cy="1514100"/>
          </a:xfrm>
        </p:grpSpPr>
        <p:sp>
          <p:nvSpPr>
            <p:cNvPr id="147" name="Google Shape;147;p16"/>
            <p:cNvSpPr/>
            <p:nvPr/>
          </p:nvSpPr>
          <p:spPr>
            <a:xfrm>
              <a:off x="1435800" y="2316550"/>
              <a:ext cx="6272400" cy="15141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6"/>
            <p:cNvSpPr txBox="1"/>
            <p:nvPr/>
          </p:nvSpPr>
          <p:spPr>
            <a:xfrm rot="200">
              <a:off x="1843291" y="2640628"/>
              <a:ext cx="5152800" cy="8865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3200">
                  <a:solidFill>
                    <a:schemeClr val="dk2"/>
                  </a:solidFill>
                  <a:latin typeface="Google Sans Medium"/>
                  <a:ea typeface="Google Sans Medium"/>
                  <a:cs typeface="Google Sans Medium"/>
                  <a:sym typeface="Google Sans Medium"/>
                </a:rPr>
                <a:t>How do you turn on two-step verification?</a:t>
              </a:r>
              <a:endParaRPr sz="3200">
                <a:solidFill>
                  <a:schemeClr val="dk2"/>
                </a:solidFill>
                <a:latin typeface="Google Sans Medium"/>
                <a:ea typeface="Google Sans Medium"/>
                <a:cs typeface="Google Sans Medium"/>
                <a:sym typeface="Google Sans Medium"/>
              </a:endParaRPr>
            </a:p>
          </p:txBody>
        </p:sp>
        <p:pic>
          <p:nvPicPr>
            <p:cNvPr id="149" name="Google Shape;149;p16"/>
            <p:cNvPicPr preferRelativeResize="0"/>
            <p:nvPr/>
          </p:nvPicPr>
          <p:blipFill>
            <a:blip r:embed="rId6">
              <a:alphaModFix/>
            </a:blip>
            <a:stretch>
              <a:fillRect/>
            </a:stretch>
          </p:blipFill>
          <p:spPr>
            <a:xfrm>
              <a:off x="6567787" y="2525000"/>
              <a:ext cx="847825" cy="1128675"/>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17"/>
          <p:cNvSpPr/>
          <p:nvPr/>
        </p:nvSpPr>
        <p:spPr>
          <a:xfrm flipH="1" rot="10800000">
            <a:off x="5203980" y="12"/>
            <a:ext cx="3950628"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155" name="Google Shape;155;p17"/>
          <p:cNvSpPr txBox="1"/>
          <p:nvPr/>
        </p:nvSpPr>
        <p:spPr>
          <a:xfrm>
            <a:off x="303750" y="1702878"/>
            <a:ext cx="5107200" cy="1348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Clr>
                <a:schemeClr val="dk1"/>
              </a:buClr>
              <a:buSzPts val="1100"/>
              <a:buFont typeface="Arial"/>
              <a:buNone/>
            </a:pPr>
            <a:r>
              <a:rPr lang="en" sz="2800">
                <a:solidFill>
                  <a:schemeClr val="dk2"/>
                </a:solidFill>
                <a:latin typeface="Google Sans Medium"/>
                <a:ea typeface="Google Sans Medium"/>
                <a:cs typeface="Google Sans Medium"/>
                <a:sym typeface="Google Sans Medium"/>
              </a:rPr>
              <a:t>To </a:t>
            </a:r>
            <a:r>
              <a:rPr lang="en" sz="2800">
                <a:solidFill>
                  <a:schemeClr val="dk2"/>
                </a:solidFill>
                <a:latin typeface="Google Sans Medium"/>
                <a:ea typeface="Google Sans Medium"/>
                <a:cs typeface="Google Sans Medium"/>
                <a:sym typeface="Google Sans Medium"/>
              </a:rPr>
              <a:t>help you remember to </a:t>
            </a:r>
            <a:r>
              <a:rPr lang="en" sz="2800">
                <a:solidFill>
                  <a:schemeClr val="accent4"/>
                </a:solidFill>
                <a:latin typeface="Google Sans Medium"/>
                <a:ea typeface="Google Sans Medium"/>
                <a:cs typeface="Google Sans Medium"/>
                <a:sym typeface="Google Sans Medium"/>
              </a:rPr>
              <a:t>change your privacy</a:t>
            </a:r>
            <a:r>
              <a:rPr lang="en" sz="2800">
                <a:solidFill>
                  <a:schemeClr val="dk2"/>
                </a:solidFill>
                <a:latin typeface="Google Sans Medium"/>
                <a:ea typeface="Google Sans Medium"/>
                <a:cs typeface="Google Sans Medium"/>
                <a:sym typeface="Google Sans Medium"/>
              </a:rPr>
              <a:t> and</a:t>
            </a:r>
            <a:r>
              <a:rPr lang="en" sz="2800">
                <a:solidFill>
                  <a:schemeClr val="lt1"/>
                </a:solidFill>
                <a:latin typeface="Google Sans Medium"/>
                <a:ea typeface="Google Sans Medium"/>
                <a:cs typeface="Google Sans Medium"/>
                <a:sym typeface="Google Sans Medium"/>
              </a:rPr>
              <a:t> </a:t>
            </a:r>
            <a:r>
              <a:rPr lang="en" sz="2800">
                <a:solidFill>
                  <a:schemeClr val="accent4"/>
                </a:solidFill>
                <a:latin typeface="Google Sans Medium"/>
                <a:ea typeface="Google Sans Medium"/>
                <a:cs typeface="Google Sans Medium"/>
                <a:sym typeface="Google Sans Medium"/>
              </a:rPr>
              <a:t>turn on your two-step verification.</a:t>
            </a:r>
            <a:endParaRPr sz="2800">
              <a:solidFill>
                <a:schemeClr val="accent4"/>
              </a:solidFill>
              <a:latin typeface="Google Sans Medium"/>
              <a:ea typeface="Google Sans Medium"/>
              <a:cs typeface="Google Sans Medium"/>
              <a:sym typeface="Google Sans Medium"/>
            </a:endParaRPr>
          </a:p>
        </p:txBody>
      </p:sp>
      <p:sp>
        <p:nvSpPr>
          <p:cNvPr id="156" name="Google Shape;156;p17"/>
          <p:cNvSpPr txBox="1"/>
          <p:nvPr>
            <p:ph type="title"/>
          </p:nvPr>
        </p:nvSpPr>
        <p:spPr>
          <a:xfrm>
            <a:off x="385375" y="370650"/>
            <a:ext cx="4554600" cy="1348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Write down a catchy phrase…</a:t>
            </a:r>
            <a:endParaRPr>
              <a:solidFill>
                <a:schemeClr val="accent4"/>
              </a:solidFill>
            </a:endParaRPr>
          </a:p>
        </p:txBody>
      </p:sp>
      <p:sp>
        <p:nvSpPr>
          <p:cNvPr id="157" name="Google Shape;157;p17"/>
          <p:cNvSpPr/>
          <p:nvPr/>
        </p:nvSpPr>
        <p:spPr>
          <a:xfrm rot="-285520">
            <a:off x="5783719" y="815238"/>
            <a:ext cx="2585613" cy="3309927"/>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8" name="Google Shape;158;p17"/>
          <p:cNvPicPr preferRelativeResize="0"/>
          <p:nvPr/>
        </p:nvPicPr>
        <p:blipFill>
          <a:blip r:embed="rId3">
            <a:alphaModFix/>
          </a:blip>
          <a:stretch>
            <a:fillRect/>
          </a:stretch>
        </p:blipFill>
        <p:spPr>
          <a:xfrm>
            <a:off x="7763950" y="1702875"/>
            <a:ext cx="341775" cy="523575"/>
          </a:xfrm>
          <a:prstGeom prst="rect">
            <a:avLst/>
          </a:prstGeom>
          <a:noFill/>
          <a:ln>
            <a:noFill/>
          </a:ln>
        </p:spPr>
      </p:pic>
      <p:pic>
        <p:nvPicPr>
          <p:cNvPr id="159" name="Google Shape;159;p17"/>
          <p:cNvPicPr preferRelativeResize="0"/>
          <p:nvPr/>
        </p:nvPicPr>
        <p:blipFill rotWithShape="1">
          <a:blip r:embed="rId4">
            <a:alphaModFix amt="25000"/>
          </a:blip>
          <a:srcRect b="0" l="426" r="426" t="0"/>
          <a:stretch/>
        </p:blipFill>
        <p:spPr>
          <a:xfrm rot="353203">
            <a:off x="6226597" y="1296216"/>
            <a:ext cx="1405457" cy="181364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8"/>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165" name="Google Shape;165;p18"/>
          <p:cNvSpPr/>
          <p:nvPr/>
        </p:nvSpPr>
        <p:spPr>
          <a:xfrm>
            <a:off x="4705225" y="11010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can you do if you feel unsafe online?</a:t>
            </a:r>
            <a:endParaRPr sz="1500">
              <a:solidFill>
                <a:schemeClr val="dk2"/>
              </a:solidFill>
              <a:latin typeface="Google Sans Medium"/>
              <a:ea typeface="Google Sans Medium"/>
              <a:cs typeface="Google Sans Medium"/>
              <a:sym typeface="Google Sans Medium"/>
            </a:endParaRPr>
          </a:p>
        </p:txBody>
      </p:sp>
      <p:sp>
        <p:nvSpPr>
          <p:cNvPr id="166" name="Google Shape;166;p18"/>
          <p:cNvSpPr txBox="1"/>
          <p:nvPr>
            <p:ph type="title"/>
          </p:nvPr>
        </p:nvSpPr>
        <p:spPr>
          <a:xfrm>
            <a:off x="385375" y="370650"/>
            <a:ext cx="26646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1</a:t>
            </a:r>
            <a:endParaRPr/>
          </a:p>
        </p:txBody>
      </p:sp>
      <p:sp>
        <p:nvSpPr>
          <p:cNvPr id="167" name="Google Shape;167;p18"/>
          <p:cNvSpPr txBox="1"/>
          <p:nvPr>
            <p:ph type="title"/>
          </p:nvPr>
        </p:nvSpPr>
        <p:spPr>
          <a:xfrm>
            <a:off x="385375" y="1037609"/>
            <a:ext cx="4186500" cy="2348700"/>
          </a:xfrm>
          <a:prstGeom prst="rect">
            <a:avLst/>
          </a:prstGeom>
        </p:spPr>
        <p:txBody>
          <a:bodyPr anchorCtr="0" anchor="t" bIns="0" lIns="0" spcFirstLastPara="1" rIns="0" wrap="square" tIns="0">
            <a:noAutofit/>
          </a:bodyPr>
          <a:lstStyle/>
          <a:p>
            <a:pPr indent="0" lvl="0" marL="0" rtl="0" algn="l">
              <a:lnSpc>
                <a:spcPct val="100000"/>
              </a:lnSpc>
              <a:spcBef>
                <a:spcPts val="1200"/>
              </a:spcBef>
              <a:spcAft>
                <a:spcPts val="0"/>
              </a:spcAft>
              <a:buNone/>
            </a:pPr>
            <a:r>
              <a:rPr b="0" lang="en" sz="2800">
                <a:latin typeface="Google Sans Medium"/>
                <a:ea typeface="Google Sans Medium"/>
                <a:cs typeface="Google Sans Medium"/>
                <a:sym typeface="Google Sans Medium"/>
              </a:rPr>
              <a:t>Someone at your </a:t>
            </a:r>
            <a:r>
              <a:rPr b="0" lang="en" sz="2800">
                <a:latin typeface="Google Sans Medium"/>
                <a:ea typeface="Google Sans Medium"/>
                <a:cs typeface="Google Sans Medium"/>
                <a:sym typeface="Google Sans Medium"/>
              </a:rPr>
              <a:t>school</a:t>
            </a:r>
            <a:r>
              <a:rPr b="0" lang="en" sz="2800">
                <a:latin typeface="Google Sans Medium"/>
                <a:ea typeface="Google Sans Medium"/>
                <a:cs typeface="Google Sans Medium"/>
                <a:sym typeface="Google Sans Medium"/>
              </a:rPr>
              <a:t> has a bad haircut and </a:t>
            </a:r>
            <a:r>
              <a:rPr b="0" lang="en" sz="2800">
                <a:solidFill>
                  <a:schemeClr val="accent3"/>
                </a:solidFill>
                <a:latin typeface="Google Sans Medium"/>
                <a:ea typeface="Google Sans Medium"/>
                <a:cs typeface="Google Sans Medium"/>
                <a:sym typeface="Google Sans Medium"/>
              </a:rPr>
              <a:t>isn’t happy</a:t>
            </a:r>
            <a:r>
              <a:rPr b="0" lang="en" sz="2800">
                <a:latin typeface="Google Sans Medium"/>
                <a:ea typeface="Google Sans Medium"/>
                <a:cs typeface="Google Sans Medium"/>
                <a:sym typeface="Google Sans Medium"/>
              </a:rPr>
              <a:t> with it. </a:t>
            </a:r>
            <a:endParaRPr b="0" sz="2800">
              <a:latin typeface="Google Sans Medium"/>
              <a:ea typeface="Google Sans Medium"/>
              <a:cs typeface="Google Sans Medium"/>
              <a:sym typeface="Google Sans Medium"/>
            </a:endParaRPr>
          </a:p>
          <a:p>
            <a:pPr indent="0" lvl="0" marL="0" rtl="0" algn="l">
              <a:lnSpc>
                <a:spcPct val="100000"/>
              </a:lnSpc>
              <a:spcBef>
                <a:spcPts val="1200"/>
              </a:spcBef>
              <a:spcAft>
                <a:spcPts val="0"/>
              </a:spcAft>
              <a:buClr>
                <a:schemeClr val="dk1"/>
              </a:buClr>
              <a:buSzPts val="1100"/>
              <a:buFont typeface="Arial"/>
              <a:buNone/>
            </a:pPr>
            <a:r>
              <a:rPr b="0" lang="en" sz="2800">
                <a:latin typeface="Google Sans Medium"/>
                <a:ea typeface="Google Sans Medium"/>
                <a:cs typeface="Google Sans Medium"/>
                <a:sym typeface="Google Sans Medium"/>
              </a:rPr>
              <a:t>Someone takes a </a:t>
            </a:r>
            <a:r>
              <a:rPr b="0" lang="en" sz="2800">
                <a:solidFill>
                  <a:schemeClr val="accent3"/>
                </a:solidFill>
                <a:latin typeface="Google Sans Medium"/>
                <a:ea typeface="Google Sans Medium"/>
                <a:cs typeface="Google Sans Medium"/>
                <a:sym typeface="Google Sans Medium"/>
              </a:rPr>
              <a:t>photo </a:t>
            </a:r>
            <a:br>
              <a:rPr b="0" lang="en" sz="2800">
                <a:latin typeface="Google Sans Medium"/>
                <a:ea typeface="Google Sans Medium"/>
                <a:cs typeface="Google Sans Medium"/>
                <a:sym typeface="Google Sans Medium"/>
              </a:rPr>
            </a:br>
            <a:r>
              <a:rPr b="0" lang="en" sz="2800">
                <a:latin typeface="Google Sans Medium"/>
                <a:ea typeface="Google Sans Medium"/>
                <a:cs typeface="Google Sans Medium"/>
                <a:sym typeface="Google Sans Medium"/>
              </a:rPr>
              <a:t>and </a:t>
            </a:r>
            <a:r>
              <a:rPr b="0" lang="en" sz="2800">
                <a:solidFill>
                  <a:schemeClr val="accent3"/>
                </a:solidFill>
                <a:latin typeface="Google Sans Medium"/>
                <a:ea typeface="Google Sans Medium"/>
                <a:cs typeface="Google Sans Medium"/>
                <a:sym typeface="Google Sans Medium"/>
              </a:rPr>
              <a:t>shares it online.</a:t>
            </a:r>
            <a:r>
              <a:rPr b="0" lang="en" sz="2800">
                <a:latin typeface="Google Sans Medium"/>
                <a:ea typeface="Google Sans Medium"/>
                <a:cs typeface="Google Sans Medium"/>
                <a:sym typeface="Google Sans Medium"/>
              </a:rPr>
              <a:t>	</a:t>
            </a:r>
            <a:endParaRPr b="0" sz="2800">
              <a:latin typeface="Google Sans Medium"/>
              <a:ea typeface="Google Sans Medium"/>
              <a:cs typeface="Google Sans Medium"/>
              <a:sym typeface="Google Sans Medium"/>
            </a:endParaRPr>
          </a:p>
          <a:p>
            <a:pPr indent="0" lvl="0" marL="0" rtl="0" algn="l">
              <a:spcBef>
                <a:spcPts val="1200"/>
              </a:spcBef>
              <a:spcAft>
                <a:spcPts val="0"/>
              </a:spcAft>
              <a:buNone/>
            </a:pPr>
            <a:r>
              <a:t/>
            </a:r>
            <a:endParaRPr sz="2800"/>
          </a:p>
        </p:txBody>
      </p:sp>
      <p:sp>
        <p:nvSpPr>
          <p:cNvPr id="168" name="Google Shape;168;p18"/>
          <p:cNvSpPr/>
          <p:nvPr/>
        </p:nvSpPr>
        <p:spPr>
          <a:xfrm>
            <a:off x="4705225" y="19136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Who can you tell or go to?</a:t>
            </a:r>
            <a:endParaRPr sz="1500">
              <a:solidFill>
                <a:schemeClr val="dk2"/>
              </a:solidFill>
              <a:latin typeface="Google Sans Medium"/>
              <a:ea typeface="Google Sans Medium"/>
              <a:cs typeface="Google Sans Medium"/>
              <a:sym typeface="Google Sans Medium"/>
            </a:endParaRPr>
          </a:p>
        </p:txBody>
      </p:sp>
      <p:sp>
        <p:nvSpPr>
          <p:cNvPr id="169" name="Google Shape;169;p18"/>
          <p:cNvSpPr/>
          <p:nvPr/>
        </p:nvSpPr>
        <p:spPr>
          <a:xfrm>
            <a:off x="4705225" y="27261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when you tell?</a:t>
            </a:r>
            <a:endParaRPr sz="1500">
              <a:solidFill>
                <a:schemeClr val="dk2"/>
              </a:solidFill>
              <a:latin typeface="Google Sans Medium"/>
              <a:ea typeface="Google Sans Medium"/>
              <a:cs typeface="Google Sans Medium"/>
              <a:sym typeface="Google Sans Medium"/>
            </a:endParaRPr>
          </a:p>
        </p:txBody>
      </p:sp>
      <p:sp>
        <p:nvSpPr>
          <p:cNvPr id="170" name="Google Shape;170;p18"/>
          <p:cNvSpPr/>
          <p:nvPr/>
        </p:nvSpPr>
        <p:spPr>
          <a:xfrm>
            <a:off x="4705225" y="35387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after that?</a:t>
            </a:r>
            <a:endParaRPr sz="15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10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10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par>
                                <p:cTn fill="hold" nodeType="with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sp>
        <p:nvSpPr>
          <p:cNvPr id="175" name="Google Shape;175;p19"/>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176" name="Google Shape;176;p19"/>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2</a:t>
            </a:r>
            <a:endParaRPr/>
          </a:p>
        </p:txBody>
      </p:sp>
      <p:sp>
        <p:nvSpPr>
          <p:cNvPr id="177" name="Google Shape;177;p19"/>
          <p:cNvSpPr txBox="1"/>
          <p:nvPr>
            <p:ph type="title"/>
          </p:nvPr>
        </p:nvSpPr>
        <p:spPr>
          <a:xfrm>
            <a:off x="385375" y="1066800"/>
            <a:ext cx="4186500" cy="23487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b="0" lang="en" sz="2800">
                <a:latin typeface="Google Sans Medium"/>
                <a:ea typeface="Google Sans Medium"/>
                <a:cs typeface="Google Sans Medium"/>
                <a:sym typeface="Google Sans Medium"/>
              </a:rPr>
              <a:t>Someone </a:t>
            </a:r>
            <a:r>
              <a:rPr b="0" lang="en" sz="2800">
                <a:solidFill>
                  <a:schemeClr val="accent3"/>
                </a:solidFill>
                <a:latin typeface="Google Sans Medium"/>
                <a:ea typeface="Google Sans Medium"/>
                <a:cs typeface="Google Sans Medium"/>
                <a:sym typeface="Google Sans Medium"/>
              </a:rPr>
              <a:t>writes </a:t>
            </a:r>
            <a:br>
              <a:rPr b="0" lang="en" sz="2800">
                <a:solidFill>
                  <a:schemeClr val="accent3"/>
                </a:solidFill>
                <a:latin typeface="Google Sans Medium"/>
                <a:ea typeface="Google Sans Medium"/>
                <a:cs typeface="Google Sans Medium"/>
                <a:sym typeface="Google Sans Medium"/>
              </a:rPr>
            </a:br>
            <a:r>
              <a:rPr b="0" lang="en" sz="2800">
                <a:solidFill>
                  <a:schemeClr val="accent3"/>
                </a:solidFill>
                <a:latin typeface="Google Sans Medium"/>
                <a:ea typeface="Google Sans Medium"/>
                <a:cs typeface="Google Sans Medium"/>
                <a:sym typeface="Google Sans Medium"/>
              </a:rPr>
              <a:t>in their diary.</a:t>
            </a:r>
            <a:r>
              <a:rPr b="0" lang="en" sz="2800">
                <a:latin typeface="Google Sans Medium"/>
                <a:ea typeface="Google Sans Medium"/>
                <a:cs typeface="Google Sans Medium"/>
                <a:sym typeface="Google Sans Medium"/>
              </a:rPr>
              <a:t> </a:t>
            </a:r>
            <a:endParaRPr b="0" sz="2800">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b="0" lang="en" sz="2800">
                <a:latin typeface="Google Sans Medium"/>
                <a:ea typeface="Google Sans Medium"/>
                <a:cs typeface="Google Sans Medium"/>
                <a:sym typeface="Google Sans Medium"/>
              </a:rPr>
              <a:t>Another person copies what they wrote and </a:t>
            </a:r>
            <a:r>
              <a:rPr b="0" lang="en" sz="2800">
                <a:solidFill>
                  <a:schemeClr val="accent3"/>
                </a:solidFill>
                <a:latin typeface="Google Sans Medium"/>
                <a:ea typeface="Google Sans Medium"/>
                <a:cs typeface="Google Sans Medium"/>
                <a:sym typeface="Google Sans Medium"/>
              </a:rPr>
              <a:t>posts it online.</a:t>
            </a:r>
            <a:endParaRPr b="0" sz="2800">
              <a:solidFill>
                <a:schemeClr val="accent3"/>
              </a:solidFill>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b="0" sz="2800">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t/>
            </a:r>
            <a:endParaRPr b="0" sz="2800">
              <a:latin typeface="Google Sans Medium"/>
              <a:ea typeface="Google Sans Medium"/>
              <a:cs typeface="Google Sans Medium"/>
              <a:sym typeface="Google Sans Medium"/>
            </a:endParaRPr>
          </a:p>
        </p:txBody>
      </p:sp>
      <p:sp>
        <p:nvSpPr>
          <p:cNvPr id="178" name="Google Shape;178;p19"/>
          <p:cNvSpPr/>
          <p:nvPr/>
        </p:nvSpPr>
        <p:spPr>
          <a:xfrm>
            <a:off x="4705225" y="11010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can you do if you feel unsafe online?</a:t>
            </a:r>
            <a:endParaRPr sz="1500">
              <a:solidFill>
                <a:schemeClr val="dk2"/>
              </a:solidFill>
              <a:latin typeface="Google Sans Medium"/>
              <a:ea typeface="Google Sans Medium"/>
              <a:cs typeface="Google Sans Medium"/>
              <a:sym typeface="Google Sans Medium"/>
            </a:endParaRPr>
          </a:p>
        </p:txBody>
      </p:sp>
      <p:sp>
        <p:nvSpPr>
          <p:cNvPr id="179" name="Google Shape;179;p19"/>
          <p:cNvSpPr/>
          <p:nvPr/>
        </p:nvSpPr>
        <p:spPr>
          <a:xfrm>
            <a:off x="4705225" y="19136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Who can you tell or go to?</a:t>
            </a:r>
            <a:endParaRPr sz="1500">
              <a:solidFill>
                <a:schemeClr val="dk2"/>
              </a:solidFill>
              <a:latin typeface="Google Sans Medium"/>
              <a:ea typeface="Google Sans Medium"/>
              <a:cs typeface="Google Sans Medium"/>
              <a:sym typeface="Google Sans Medium"/>
            </a:endParaRPr>
          </a:p>
        </p:txBody>
      </p:sp>
      <p:sp>
        <p:nvSpPr>
          <p:cNvPr id="180" name="Google Shape;180;p19"/>
          <p:cNvSpPr/>
          <p:nvPr/>
        </p:nvSpPr>
        <p:spPr>
          <a:xfrm>
            <a:off x="4705225" y="27261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when you tell?</a:t>
            </a:r>
            <a:endParaRPr sz="1500">
              <a:solidFill>
                <a:schemeClr val="dk2"/>
              </a:solidFill>
              <a:latin typeface="Google Sans Medium"/>
              <a:ea typeface="Google Sans Medium"/>
              <a:cs typeface="Google Sans Medium"/>
              <a:sym typeface="Google Sans Medium"/>
            </a:endParaRPr>
          </a:p>
        </p:txBody>
      </p:sp>
      <p:sp>
        <p:nvSpPr>
          <p:cNvPr id="181" name="Google Shape;181;p19"/>
          <p:cNvSpPr/>
          <p:nvPr/>
        </p:nvSpPr>
        <p:spPr>
          <a:xfrm>
            <a:off x="4705225" y="35387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after that?</a:t>
            </a:r>
            <a:endParaRPr sz="15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0" st="0"/>
                                            </p:txEl>
                                          </p:spTgt>
                                        </p:tgtEl>
                                        <p:attrNameLst>
                                          <p:attrName>style.visibility</p:attrName>
                                        </p:attrNameLst>
                                      </p:cBhvr>
                                      <p:to>
                                        <p:strVal val="visible"/>
                                      </p:to>
                                    </p:set>
                                    <p:animEffect filter="fade" transition="in">
                                      <p:cBhvr>
                                        <p:cTn dur="1000"/>
                                        <p:tgtEl>
                                          <p:spTgt spid="1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1" st="1"/>
                                            </p:txEl>
                                          </p:spTgt>
                                        </p:tgtEl>
                                        <p:attrNameLst>
                                          <p:attrName>style.visibility</p:attrName>
                                        </p:attrNameLst>
                                      </p:cBhvr>
                                      <p:to>
                                        <p:strVal val="visible"/>
                                      </p:to>
                                    </p:set>
                                    <p:animEffect filter="fade" transition="in">
                                      <p:cBhvr>
                                        <p:cTn dur="1000"/>
                                        <p:tgtEl>
                                          <p:spTgt spid="17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2" st="2"/>
                                            </p:txEl>
                                          </p:spTgt>
                                        </p:tgtEl>
                                        <p:attrNameLst>
                                          <p:attrName>style.visibility</p:attrName>
                                        </p:attrNameLst>
                                      </p:cBhvr>
                                      <p:to>
                                        <p:strVal val="visible"/>
                                      </p:to>
                                    </p:set>
                                    <p:animEffect filter="fade" transition="in">
                                      <p:cBhvr>
                                        <p:cTn dur="1000"/>
                                        <p:tgtEl>
                                          <p:spTgt spid="17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xEl>
                                              <p:pRg end="3" st="3"/>
                                            </p:txEl>
                                          </p:spTgt>
                                        </p:tgtEl>
                                        <p:attrNameLst>
                                          <p:attrName>style.visibility</p:attrName>
                                        </p:attrNameLst>
                                      </p:cBhvr>
                                      <p:to>
                                        <p:strVal val="visible"/>
                                      </p:to>
                                    </p:set>
                                    <p:animEffect filter="fade" transition="in">
                                      <p:cBhvr>
                                        <p:cTn dur="1000"/>
                                        <p:tgtEl>
                                          <p:spTgt spid="17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5" name="Shape 185"/>
        <p:cNvGrpSpPr/>
        <p:nvPr/>
      </p:nvGrpSpPr>
      <p:grpSpPr>
        <a:xfrm>
          <a:off x="0" y="0"/>
          <a:ext cx="0" cy="0"/>
          <a:chOff x="0" y="0"/>
          <a:chExt cx="0" cy="0"/>
        </a:xfrm>
      </p:grpSpPr>
      <p:sp>
        <p:nvSpPr>
          <p:cNvPr id="186" name="Google Shape;186;p20"/>
          <p:cNvSpPr/>
          <p:nvPr/>
        </p:nvSpPr>
        <p:spPr>
          <a:xfrm flipH="1" rot="10800000">
            <a:off x="5905626" y="12"/>
            <a:ext cx="3246374"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187" name="Google Shape;187;p2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3</a:t>
            </a:r>
            <a:endParaRPr/>
          </a:p>
        </p:txBody>
      </p:sp>
      <p:sp>
        <p:nvSpPr>
          <p:cNvPr id="188" name="Google Shape;188;p20"/>
          <p:cNvSpPr txBox="1"/>
          <p:nvPr>
            <p:ph type="title"/>
          </p:nvPr>
        </p:nvSpPr>
        <p:spPr>
          <a:xfrm>
            <a:off x="385375" y="1066800"/>
            <a:ext cx="4186500" cy="2348700"/>
          </a:xfrm>
          <a:prstGeom prst="rect">
            <a:avLst/>
          </a:prstGeom>
        </p:spPr>
        <p:txBody>
          <a:bodyPr anchorCtr="0" anchor="t" bIns="0" lIns="0" spcFirstLastPara="1" rIns="0" wrap="square" tIns="0">
            <a:noAutofit/>
          </a:bodyPr>
          <a:lstStyle/>
          <a:p>
            <a:pPr indent="0" lvl="0" marL="0" rtl="0" algn="l">
              <a:lnSpc>
                <a:spcPct val="90000"/>
              </a:lnSpc>
              <a:spcBef>
                <a:spcPts val="1000"/>
              </a:spcBef>
              <a:spcAft>
                <a:spcPts val="0"/>
              </a:spcAft>
              <a:buNone/>
            </a:pPr>
            <a:r>
              <a:rPr b="0" lang="en" sz="2800">
                <a:latin typeface="Google Sans Medium"/>
                <a:ea typeface="Google Sans Medium"/>
                <a:cs typeface="Google Sans Medium"/>
                <a:sym typeface="Google Sans Medium"/>
              </a:rPr>
              <a:t>A group of friends are </a:t>
            </a:r>
            <a:r>
              <a:rPr b="0" lang="en" sz="2800">
                <a:solidFill>
                  <a:schemeClr val="accent3"/>
                </a:solidFill>
                <a:latin typeface="Google Sans Medium"/>
                <a:ea typeface="Google Sans Medium"/>
                <a:cs typeface="Google Sans Medium"/>
                <a:sym typeface="Google Sans Medium"/>
              </a:rPr>
              <a:t>playing games together</a:t>
            </a:r>
            <a:r>
              <a:rPr b="0" lang="en" sz="2800">
                <a:latin typeface="Google Sans Medium"/>
                <a:ea typeface="Google Sans Medium"/>
                <a:cs typeface="Google Sans Medium"/>
                <a:sym typeface="Google Sans Medium"/>
              </a:rPr>
              <a:t> after school. </a:t>
            </a:r>
            <a:endParaRPr b="0" sz="2800">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rPr b="0" lang="en" sz="2800">
                <a:latin typeface="Google Sans Medium"/>
                <a:ea typeface="Google Sans Medium"/>
                <a:cs typeface="Google Sans Medium"/>
                <a:sym typeface="Google Sans Medium"/>
              </a:rPr>
              <a:t>One of them posts the </a:t>
            </a:r>
            <a:r>
              <a:rPr b="0" lang="en" sz="2800">
                <a:solidFill>
                  <a:schemeClr val="accent3"/>
                </a:solidFill>
                <a:latin typeface="Google Sans Medium"/>
                <a:ea typeface="Google Sans Medium"/>
                <a:cs typeface="Google Sans Medium"/>
                <a:sym typeface="Google Sans Medium"/>
              </a:rPr>
              <a:t>address</a:t>
            </a:r>
            <a:r>
              <a:rPr b="0" lang="en" sz="2800">
                <a:latin typeface="Google Sans Medium"/>
                <a:ea typeface="Google Sans Medium"/>
                <a:cs typeface="Google Sans Medium"/>
                <a:sym typeface="Google Sans Medium"/>
              </a:rPr>
              <a:t> and </a:t>
            </a:r>
            <a:r>
              <a:rPr b="0" lang="en" sz="2800">
                <a:solidFill>
                  <a:schemeClr val="accent3"/>
                </a:solidFill>
                <a:latin typeface="Google Sans Medium"/>
                <a:ea typeface="Google Sans Medium"/>
                <a:cs typeface="Google Sans Medium"/>
                <a:sym typeface="Google Sans Medium"/>
              </a:rPr>
              <a:t>mobile number</a:t>
            </a:r>
            <a:r>
              <a:rPr b="0" lang="en" sz="2800">
                <a:latin typeface="Google Sans Medium"/>
                <a:ea typeface="Google Sans Medium"/>
                <a:cs typeface="Google Sans Medium"/>
                <a:sym typeface="Google Sans Medium"/>
              </a:rPr>
              <a:t> of the friend they are going to.</a:t>
            </a:r>
            <a:endParaRPr b="0" sz="2800">
              <a:latin typeface="Google Sans Medium"/>
              <a:ea typeface="Google Sans Medium"/>
              <a:cs typeface="Google Sans Medium"/>
              <a:sym typeface="Google Sans Medium"/>
            </a:endParaRPr>
          </a:p>
          <a:p>
            <a:pPr indent="0" lvl="0" marL="0" rtl="0" algn="l">
              <a:lnSpc>
                <a:spcPct val="90000"/>
              </a:lnSpc>
              <a:spcBef>
                <a:spcPts val="1000"/>
              </a:spcBef>
              <a:spcAft>
                <a:spcPts val="0"/>
              </a:spcAft>
              <a:buNone/>
            </a:pPr>
            <a:r>
              <a:t/>
            </a:r>
            <a:endParaRPr b="0" sz="2800">
              <a:latin typeface="Google Sans Medium"/>
              <a:ea typeface="Google Sans Medium"/>
              <a:cs typeface="Google Sans Medium"/>
              <a:sym typeface="Google Sans Medium"/>
            </a:endParaRPr>
          </a:p>
          <a:p>
            <a:pPr indent="0" lvl="0" marL="0" rtl="0" algn="l">
              <a:lnSpc>
                <a:spcPct val="90000"/>
              </a:lnSpc>
              <a:spcBef>
                <a:spcPts val="1000"/>
              </a:spcBef>
              <a:spcAft>
                <a:spcPts val="1000"/>
              </a:spcAft>
              <a:buNone/>
            </a:pPr>
            <a:r>
              <a:t/>
            </a:r>
            <a:endParaRPr b="0" sz="2800">
              <a:latin typeface="Google Sans Medium"/>
              <a:ea typeface="Google Sans Medium"/>
              <a:cs typeface="Google Sans Medium"/>
              <a:sym typeface="Google Sans Medium"/>
            </a:endParaRPr>
          </a:p>
        </p:txBody>
      </p:sp>
      <p:sp>
        <p:nvSpPr>
          <p:cNvPr id="189" name="Google Shape;189;p20"/>
          <p:cNvSpPr/>
          <p:nvPr/>
        </p:nvSpPr>
        <p:spPr>
          <a:xfrm>
            <a:off x="4705225" y="11010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can you do if you feel unsafe online?</a:t>
            </a:r>
            <a:endParaRPr sz="1500">
              <a:solidFill>
                <a:schemeClr val="dk2"/>
              </a:solidFill>
              <a:latin typeface="Google Sans Medium"/>
              <a:ea typeface="Google Sans Medium"/>
              <a:cs typeface="Google Sans Medium"/>
              <a:sym typeface="Google Sans Medium"/>
            </a:endParaRPr>
          </a:p>
        </p:txBody>
      </p:sp>
      <p:sp>
        <p:nvSpPr>
          <p:cNvPr id="190" name="Google Shape;190;p20"/>
          <p:cNvSpPr/>
          <p:nvPr/>
        </p:nvSpPr>
        <p:spPr>
          <a:xfrm>
            <a:off x="4705225" y="19136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Who can you tell or go to?</a:t>
            </a:r>
            <a:endParaRPr sz="1500">
              <a:solidFill>
                <a:schemeClr val="dk2"/>
              </a:solidFill>
              <a:latin typeface="Google Sans Medium"/>
              <a:ea typeface="Google Sans Medium"/>
              <a:cs typeface="Google Sans Medium"/>
              <a:sym typeface="Google Sans Medium"/>
            </a:endParaRPr>
          </a:p>
        </p:txBody>
      </p:sp>
      <p:sp>
        <p:nvSpPr>
          <p:cNvPr id="191" name="Google Shape;191;p20"/>
          <p:cNvSpPr/>
          <p:nvPr/>
        </p:nvSpPr>
        <p:spPr>
          <a:xfrm>
            <a:off x="4705225" y="272615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when you tell?</a:t>
            </a:r>
            <a:endParaRPr sz="1500">
              <a:solidFill>
                <a:schemeClr val="dk2"/>
              </a:solidFill>
              <a:latin typeface="Google Sans Medium"/>
              <a:ea typeface="Google Sans Medium"/>
              <a:cs typeface="Google Sans Medium"/>
              <a:sym typeface="Google Sans Medium"/>
            </a:endParaRPr>
          </a:p>
        </p:txBody>
      </p:sp>
      <p:sp>
        <p:nvSpPr>
          <p:cNvPr id="192" name="Google Shape;192;p20"/>
          <p:cNvSpPr/>
          <p:nvPr/>
        </p:nvSpPr>
        <p:spPr>
          <a:xfrm>
            <a:off x="4705225" y="3538700"/>
            <a:ext cx="4053600" cy="689400"/>
          </a:xfrm>
          <a:prstGeom prst="roundRect">
            <a:avLst>
              <a:gd fmla="val 16667" name="adj"/>
            </a:avLst>
          </a:prstGeom>
          <a:solidFill>
            <a:schemeClr val="lt1"/>
          </a:solidFill>
          <a:ln cap="flat" cmpd="sng" w="1905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500">
                <a:solidFill>
                  <a:schemeClr val="dk2"/>
                </a:solidFill>
                <a:latin typeface="Google Sans Medium"/>
                <a:ea typeface="Google Sans Medium"/>
                <a:cs typeface="Google Sans Medium"/>
                <a:sym typeface="Google Sans Medium"/>
              </a:rPr>
              <a:t>What might happen after that?</a:t>
            </a:r>
            <a:endParaRPr sz="15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0" st="0"/>
                                            </p:txEl>
                                          </p:spTgt>
                                        </p:tgtEl>
                                        <p:attrNameLst>
                                          <p:attrName>style.visibility</p:attrName>
                                        </p:attrNameLst>
                                      </p:cBhvr>
                                      <p:to>
                                        <p:strVal val="visible"/>
                                      </p:to>
                                    </p:set>
                                    <p:animEffect filter="fade" transition="in">
                                      <p:cBhvr>
                                        <p:cTn dur="1000"/>
                                        <p:tgtEl>
                                          <p:spTgt spid="1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1" st="1"/>
                                            </p:txEl>
                                          </p:spTgt>
                                        </p:tgtEl>
                                        <p:attrNameLst>
                                          <p:attrName>style.visibility</p:attrName>
                                        </p:attrNameLst>
                                      </p:cBhvr>
                                      <p:to>
                                        <p:strVal val="visible"/>
                                      </p:to>
                                    </p:set>
                                    <p:animEffect filter="fade" transition="in">
                                      <p:cBhvr>
                                        <p:cTn dur="1000"/>
                                        <p:tgtEl>
                                          <p:spTgt spid="1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2" st="2"/>
                                            </p:txEl>
                                          </p:spTgt>
                                        </p:tgtEl>
                                        <p:attrNameLst>
                                          <p:attrName>style.visibility</p:attrName>
                                        </p:attrNameLst>
                                      </p:cBhvr>
                                      <p:to>
                                        <p:strVal val="visible"/>
                                      </p:to>
                                    </p:set>
                                    <p:animEffect filter="fade" transition="in">
                                      <p:cBhvr>
                                        <p:cTn dur="1000"/>
                                        <p:tgtEl>
                                          <p:spTgt spid="1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xEl>
                                              <p:pRg end="3" st="3"/>
                                            </p:txEl>
                                          </p:spTgt>
                                        </p:tgtEl>
                                        <p:attrNameLst>
                                          <p:attrName>style.visibility</p:attrName>
                                        </p:attrNameLst>
                                      </p:cBhvr>
                                      <p:to>
                                        <p:strVal val="visible"/>
                                      </p:to>
                                    </p:set>
                                    <p:animEffect filter="fade" transition="in">
                                      <p:cBhvr>
                                        <p:cTn dur="1000"/>
                                        <p:tgtEl>
                                          <p:spTgt spid="1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par>
                                <p:cTn fill="hold" nodeType="withEffect" presetClass="entr" presetID="10" presetSubtype="0">
                                  <p:stCondLst>
                                    <p:cond delay="0"/>
                                  </p:stCondLst>
                                  <p:childTnLst>
                                    <p:set>
                                      <p:cBhvr>
                                        <p:cTn dur="1" fill="hold">
                                          <p:stCondLst>
                                            <p:cond delay="0"/>
                                          </p:stCondLst>
                                        </p:cTn>
                                        <p:tgtEl>
                                          <p:spTgt spid="190"/>
                                        </p:tgtEl>
                                        <p:attrNameLst>
                                          <p:attrName>style.visibility</p:attrName>
                                        </p:attrNameLst>
                                      </p:cBhvr>
                                      <p:to>
                                        <p:strVal val="visible"/>
                                      </p:to>
                                    </p:set>
                                    <p:animEffect filter="fade" transition="in">
                                      <p:cBhvr>
                                        <p:cTn dur="1000"/>
                                        <p:tgtEl>
                                          <p:spTgt spid="190"/>
                                        </p:tgtEl>
                                      </p:cBhvr>
                                    </p:animEffect>
                                  </p:childTnLst>
                                </p:cTn>
                              </p:par>
                              <p:par>
                                <p:cTn fill="hold" nodeType="with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par>
                                <p:cTn fill="hold" nodeType="with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000"/>
                                        <p:tgtEl>
                                          <p:spTgt spid="1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96" name="Shape 196"/>
        <p:cNvGrpSpPr/>
        <p:nvPr/>
      </p:nvGrpSpPr>
      <p:grpSpPr>
        <a:xfrm>
          <a:off x="0" y="0"/>
          <a:ext cx="0" cy="0"/>
          <a:chOff x="0" y="0"/>
          <a:chExt cx="0" cy="0"/>
        </a:xfrm>
      </p:grpSpPr>
      <p:pic>
        <p:nvPicPr>
          <p:cNvPr id="197" name="Google Shape;197;p21"/>
          <p:cNvPicPr preferRelativeResize="0"/>
          <p:nvPr/>
        </p:nvPicPr>
        <p:blipFill>
          <a:blip r:embed="rId3">
            <a:alphaModFix/>
          </a:blip>
          <a:stretch>
            <a:fillRect/>
          </a:stretch>
        </p:blipFill>
        <p:spPr>
          <a:xfrm>
            <a:off x="0" y="0"/>
            <a:ext cx="9144003" cy="5143501"/>
          </a:xfrm>
          <a:prstGeom prst="rect">
            <a:avLst/>
          </a:prstGeom>
          <a:noFill/>
          <a:ln>
            <a:noFill/>
          </a:ln>
        </p:spPr>
      </p:pic>
      <p:sp>
        <p:nvSpPr>
          <p:cNvPr id="198" name="Google Shape;198;p21"/>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Tower of Treasure</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4">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
        <p:nvSpPr>
          <p:cNvPr id="199" name="Google Shape;199;p21"/>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FFFFFF"/>
              </a:solidFill>
              <a:latin typeface="Google Sans"/>
              <a:ea typeface="Google Sans"/>
              <a:cs typeface="Google Sans"/>
              <a:sym typeface="Google Sans"/>
            </a:endParaRPr>
          </a:p>
        </p:txBody>
      </p:sp>
      <p:pic>
        <p:nvPicPr>
          <p:cNvPr id="200" name="Google Shape;200;p21"/>
          <p:cNvPicPr preferRelativeResize="0"/>
          <p:nvPr/>
        </p:nvPicPr>
        <p:blipFill rotWithShape="1">
          <a:blip r:embed="rId5">
            <a:alphaModFix/>
          </a:blip>
          <a:srcRect b="18367" l="0" r="0" t="0"/>
          <a:stretch/>
        </p:blipFill>
        <p:spPr>
          <a:xfrm flipH="1" rot="-173197">
            <a:off x="5072676" y="688"/>
            <a:ext cx="3962147" cy="5010574"/>
          </a:xfrm>
          <a:prstGeom prst="rect">
            <a:avLst/>
          </a:prstGeom>
          <a:noFill/>
          <a:ln>
            <a:noFill/>
          </a:ln>
        </p:spPr>
      </p:pic>
      <p:sp>
        <p:nvSpPr>
          <p:cNvPr id="201" name="Google Shape;201;p21"/>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02" name="Google Shape;202;p21"/>
          <p:cNvGrpSpPr/>
          <p:nvPr/>
        </p:nvGrpSpPr>
        <p:grpSpPr>
          <a:xfrm>
            <a:off x="379916" y="4579468"/>
            <a:ext cx="2000359" cy="285300"/>
            <a:chOff x="379916" y="4579468"/>
            <a:chExt cx="2000359" cy="285300"/>
          </a:xfrm>
        </p:grpSpPr>
        <p:cxnSp>
          <p:nvCxnSpPr>
            <p:cNvPr id="203" name="Google Shape;203;p21"/>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04" name="Google Shape;204;p21"/>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205" name="Google Shape;205;p21"/>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9" name="Shape 209"/>
        <p:cNvGrpSpPr/>
        <p:nvPr/>
      </p:nvGrpSpPr>
      <p:grpSpPr>
        <a:xfrm>
          <a:off x="0" y="0"/>
          <a:ext cx="0" cy="0"/>
          <a:chOff x="0" y="0"/>
          <a:chExt cx="0" cy="0"/>
        </a:xfrm>
      </p:grpSpPr>
      <p:sp>
        <p:nvSpPr>
          <p:cNvPr id="210" name="Google Shape;210;p22"/>
          <p:cNvSpPr/>
          <p:nvPr/>
        </p:nvSpPr>
        <p:spPr>
          <a:xfrm>
            <a:off x="6037675"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11" name="Google Shape;211;p22"/>
          <p:cNvSpPr txBox="1"/>
          <p:nvPr/>
        </p:nvSpPr>
        <p:spPr>
          <a:xfrm>
            <a:off x="385375" y="370650"/>
            <a:ext cx="41100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4285F4"/>
                </a:solidFill>
                <a:latin typeface="Google Sans"/>
                <a:ea typeface="Google Sans"/>
                <a:cs typeface="Google Sans"/>
                <a:sym typeface="Google Sans"/>
              </a:rPr>
              <a:t>Let’s talk!</a:t>
            </a:r>
            <a:endParaRPr b="1" sz="4400">
              <a:solidFill>
                <a:srgbClr val="3C4043"/>
              </a:solidFill>
              <a:latin typeface="Google Sans"/>
              <a:ea typeface="Google Sans"/>
              <a:cs typeface="Google Sans"/>
              <a:sym typeface="Google Sans"/>
            </a:endParaRPr>
          </a:p>
        </p:txBody>
      </p:sp>
      <p:pic>
        <p:nvPicPr>
          <p:cNvPr id="212" name="Google Shape;212;p22"/>
          <p:cNvPicPr preferRelativeResize="0"/>
          <p:nvPr/>
        </p:nvPicPr>
        <p:blipFill>
          <a:blip r:embed="rId3">
            <a:alphaModFix/>
          </a:blip>
          <a:stretch>
            <a:fillRect/>
          </a:stretch>
        </p:blipFill>
        <p:spPr>
          <a:xfrm>
            <a:off x="7148712" y="799048"/>
            <a:ext cx="1131450" cy="1231425"/>
          </a:xfrm>
          <a:prstGeom prst="rect">
            <a:avLst/>
          </a:prstGeom>
          <a:noFill/>
          <a:ln>
            <a:noFill/>
          </a:ln>
        </p:spPr>
      </p:pic>
      <p:pic>
        <p:nvPicPr>
          <p:cNvPr id="213" name="Google Shape;213;p22"/>
          <p:cNvPicPr preferRelativeResize="0"/>
          <p:nvPr/>
        </p:nvPicPr>
        <p:blipFill rotWithShape="1">
          <a:blip r:embed="rId4">
            <a:alphaModFix/>
          </a:blip>
          <a:srcRect b="0" l="51996" r="0" t="0"/>
          <a:stretch/>
        </p:blipFill>
        <p:spPr>
          <a:xfrm flipH="1" rot="-298870">
            <a:off x="6304483" y="1710369"/>
            <a:ext cx="2403682" cy="3242714"/>
          </a:xfrm>
          <a:prstGeom prst="rect">
            <a:avLst/>
          </a:prstGeom>
          <a:noFill/>
          <a:ln>
            <a:noFill/>
          </a:ln>
        </p:spPr>
      </p:pic>
      <p:sp>
        <p:nvSpPr>
          <p:cNvPr id="214" name="Google Shape;214;p22"/>
          <p:cNvSpPr/>
          <p:nvPr/>
        </p:nvSpPr>
        <p:spPr>
          <a:xfrm>
            <a:off x="385375" y="1060050"/>
            <a:ext cx="5519100" cy="759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When is it important to </a:t>
            </a:r>
            <a:r>
              <a:rPr lang="en" sz="1600">
                <a:solidFill>
                  <a:schemeClr val="accent1"/>
                </a:solidFill>
                <a:latin typeface="Google Sans Medium"/>
                <a:ea typeface="Google Sans Medium"/>
                <a:cs typeface="Google Sans Medium"/>
                <a:sym typeface="Google Sans Medium"/>
              </a:rPr>
              <a:t>create strong passwords</a:t>
            </a:r>
            <a:r>
              <a:rPr lang="en" sz="1600">
                <a:solidFill>
                  <a:schemeClr val="dk2"/>
                </a:solidFill>
                <a:latin typeface="Google Sans Medium"/>
                <a:ea typeface="Google Sans Medium"/>
                <a:cs typeface="Google Sans Medium"/>
                <a:sym typeface="Google Sans Medium"/>
              </a:rPr>
              <a:t> in real life? What</a:t>
            </a:r>
            <a:r>
              <a:rPr lang="en" sz="1600">
                <a:solidFill>
                  <a:schemeClr val="accent1"/>
                </a:solidFill>
                <a:latin typeface="Google Sans Medium"/>
                <a:ea typeface="Google Sans Medium"/>
                <a:cs typeface="Google Sans Medium"/>
                <a:sym typeface="Google Sans Medium"/>
              </a:rPr>
              <a:t> tips</a:t>
            </a:r>
            <a:r>
              <a:rPr lang="en" sz="1600">
                <a:solidFill>
                  <a:schemeClr val="dk2"/>
                </a:solidFill>
                <a:latin typeface="Google Sans Medium"/>
                <a:ea typeface="Google Sans Medium"/>
                <a:cs typeface="Google Sans Medium"/>
                <a:sym typeface="Google Sans Medium"/>
              </a:rPr>
              <a:t> have you learned on how to do so?</a:t>
            </a:r>
            <a:endParaRPr sz="1600">
              <a:solidFill>
                <a:schemeClr val="dk2"/>
              </a:solidFill>
              <a:latin typeface="Google Sans Medium"/>
              <a:ea typeface="Google Sans Medium"/>
              <a:cs typeface="Google Sans Medium"/>
              <a:sym typeface="Google Sans Medium"/>
            </a:endParaRPr>
          </a:p>
        </p:txBody>
      </p:sp>
      <p:sp>
        <p:nvSpPr>
          <p:cNvPr id="215" name="Google Shape;215;p22"/>
          <p:cNvSpPr/>
          <p:nvPr/>
        </p:nvSpPr>
        <p:spPr>
          <a:xfrm>
            <a:off x="385375" y="1913900"/>
            <a:ext cx="5519100" cy="759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Whatʼs a </a:t>
            </a:r>
            <a:r>
              <a:rPr lang="en" sz="1600">
                <a:solidFill>
                  <a:schemeClr val="accent1"/>
                </a:solidFill>
                <a:latin typeface="Google Sans Medium"/>
                <a:ea typeface="Google Sans Medium"/>
                <a:cs typeface="Google Sans Medium"/>
                <a:sym typeface="Google Sans Medium"/>
              </a:rPr>
              <a:t>Hacker</a:t>
            </a:r>
            <a:r>
              <a:rPr lang="en" sz="1600">
                <a:solidFill>
                  <a:schemeClr val="dk2"/>
                </a:solidFill>
                <a:latin typeface="Google Sans Medium"/>
                <a:ea typeface="Google Sans Medium"/>
                <a:cs typeface="Google Sans Medium"/>
                <a:sym typeface="Google Sans Medium"/>
              </a:rPr>
              <a:t>? Describe this characterʼs </a:t>
            </a:r>
            <a:r>
              <a:rPr lang="en" sz="1600">
                <a:solidFill>
                  <a:schemeClr val="accent1"/>
                </a:solidFill>
                <a:latin typeface="Google Sans Medium"/>
                <a:ea typeface="Google Sans Medium"/>
                <a:cs typeface="Google Sans Medium"/>
                <a:sym typeface="Google Sans Medium"/>
              </a:rPr>
              <a:t>behaviours</a:t>
            </a:r>
            <a:r>
              <a:rPr lang="en" sz="1600">
                <a:solidFill>
                  <a:schemeClr val="dk2"/>
                </a:solidFill>
                <a:latin typeface="Google Sans Medium"/>
                <a:ea typeface="Google Sans Medium"/>
                <a:cs typeface="Google Sans Medium"/>
                <a:sym typeface="Google Sans Medium"/>
              </a:rPr>
              <a:t> and </a:t>
            </a:r>
            <a:r>
              <a:rPr lang="en" sz="1600">
                <a:solidFill>
                  <a:schemeClr val="accent1"/>
                </a:solidFill>
                <a:latin typeface="Google Sans Medium"/>
                <a:ea typeface="Google Sans Medium"/>
                <a:cs typeface="Google Sans Medium"/>
                <a:sym typeface="Google Sans Medium"/>
              </a:rPr>
              <a:t>how they affect the game.</a:t>
            </a:r>
            <a:endParaRPr sz="1600">
              <a:solidFill>
                <a:schemeClr val="accent1"/>
              </a:solidFill>
              <a:latin typeface="Google Sans Medium"/>
              <a:ea typeface="Google Sans Medium"/>
              <a:cs typeface="Google Sans Medium"/>
              <a:sym typeface="Google Sans Medium"/>
            </a:endParaRPr>
          </a:p>
        </p:txBody>
      </p:sp>
      <p:sp>
        <p:nvSpPr>
          <p:cNvPr id="216" name="Google Shape;216;p22"/>
          <p:cNvSpPr/>
          <p:nvPr/>
        </p:nvSpPr>
        <p:spPr>
          <a:xfrm>
            <a:off x="385375" y="2781050"/>
            <a:ext cx="5519100" cy="759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Did Tower of Treasure change the way you plan to </a:t>
            </a:r>
            <a:r>
              <a:rPr lang="en" sz="1600">
                <a:solidFill>
                  <a:schemeClr val="accent1"/>
                </a:solidFill>
                <a:latin typeface="Google Sans Medium"/>
                <a:ea typeface="Google Sans Medium"/>
                <a:cs typeface="Google Sans Medium"/>
                <a:sym typeface="Google Sans Medium"/>
              </a:rPr>
              <a:t>protect your information in the future</a:t>
            </a:r>
            <a:r>
              <a:rPr lang="en" sz="1600">
                <a:solidFill>
                  <a:schemeClr val="dk2"/>
                </a:solidFill>
                <a:latin typeface="Google Sans Medium"/>
                <a:ea typeface="Google Sans Medium"/>
                <a:cs typeface="Google Sans Medium"/>
                <a:sym typeface="Google Sans Medium"/>
              </a:rPr>
              <a:t>? How?</a:t>
            </a:r>
            <a:endParaRPr sz="1600">
              <a:solidFill>
                <a:schemeClr val="dk2"/>
              </a:solidFill>
              <a:latin typeface="Google Sans Medium"/>
              <a:ea typeface="Google Sans Medium"/>
              <a:cs typeface="Google Sans Medium"/>
              <a:sym typeface="Google Sans Medium"/>
            </a:endParaRPr>
          </a:p>
        </p:txBody>
      </p:sp>
      <p:sp>
        <p:nvSpPr>
          <p:cNvPr id="217" name="Google Shape;217;p22"/>
          <p:cNvSpPr/>
          <p:nvPr/>
        </p:nvSpPr>
        <p:spPr>
          <a:xfrm>
            <a:off x="385375" y="3648211"/>
            <a:ext cx="5519100" cy="759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What are some examples of </a:t>
            </a:r>
            <a:r>
              <a:rPr lang="en" sz="1600">
                <a:solidFill>
                  <a:schemeClr val="accent1"/>
                </a:solidFill>
                <a:latin typeface="Google Sans Medium"/>
                <a:ea typeface="Google Sans Medium"/>
                <a:cs typeface="Google Sans Medium"/>
                <a:sym typeface="Google Sans Medium"/>
              </a:rPr>
              <a:t>sensitive information</a:t>
            </a:r>
            <a:r>
              <a:rPr lang="en" sz="1600">
                <a:solidFill>
                  <a:schemeClr val="dk2"/>
                </a:solidFill>
                <a:latin typeface="Google Sans Medium"/>
                <a:ea typeface="Google Sans Medium"/>
                <a:cs typeface="Google Sans Medium"/>
                <a:sym typeface="Google Sans Medium"/>
              </a:rPr>
              <a:t> that </a:t>
            </a:r>
            <a:r>
              <a:rPr lang="en" sz="1600">
                <a:solidFill>
                  <a:schemeClr val="accent1"/>
                </a:solidFill>
                <a:latin typeface="Google Sans Medium"/>
                <a:ea typeface="Google Sans Medium"/>
                <a:cs typeface="Google Sans Medium"/>
                <a:sym typeface="Google Sans Medium"/>
              </a:rPr>
              <a:t>should be protected</a:t>
            </a:r>
            <a:r>
              <a:rPr lang="en" sz="1600">
                <a:solidFill>
                  <a:schemeClr val="dk2"/>
                </a:solidFill>
                <a:latin typeface="Google Sans Medium"/>
                <a:ea typeface="Google Sans Medium"/>
                <a:cs typeface="Google Sans Medium"/>
                <a:sym typeface="Google Sans Medium"/>
              </a:rPr>
              <a:t>?</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
                                        </p:tgtEl>
                                        <p:attrNameLst>
                                          <p:attrName>style.visibility</p:attrName>
                                        </p:attrNameLst>
                                      </p:cBhvr>
                                      <p:to>
                                        <p:strVal val="visible"/>
                                      </p:to>
                                    </p:set>
                                    <p:animEffect filter="fade" transition="in">
                                      <p:cBhvr>
                                        <p:cTn dur="1000"/>
                                        <p:tgtEl>
                                          <p:spTgt spid="2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6"/>
                                        </p:tgtEl>
                                        <p:attrNameLst>
                                          <p:attrName>style.visibility</p:attrName>
                                        </p:attrNameLst>
                                      </p:cBhvr>
                                      <p:to>
                                        <p:strVal val="visible"/>
                                      </p:to>
                                    </p:set>
                                    <p:animEffect filter="fade" transition="in">
                                      <p:cBhvr>
                                        <p:cTn dur="1000"/>
                                        <p:tgtEl>
                                          <p:spTgt spid="2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 name="Shape 221"/>
        <p:cNvGrpSpPr/>
        <p:nvPr/>
      </p:nvGrpSpPr>
      <p:grpSpPr>
        <a:xfrm>
          <a:off x="0" y="0"/>
          <a:ext cx="0" cy="0"/>
          <a:chOff x="0" y="0"/>
          <a:chExt cx="0" cy="0"/>
        </a:xfrm>
      </p:grpSpPr>
      <p:sp>
        <p:nvSpPr>
          <p:cNvPr id="222" name="Google Shape;222;p23"/>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23" name="Google Shape;223;p23"/>
          <p:cNvSpPr/>
          <p:nvPr/>
        </p:nvSpPr>
        <p:spPr>
          <a:xfrm>
            <a:off x="385375" y="2684494"/>
            <a:ext cx="1373400" cy="11223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365750">
            <a:noAutofit/>
          </a:bodyPr>
          <a:lstStyle/>
          <a:p>
            <a:pPr indent="0" lvl="0" marL="0" rtl="0" algn="ctr">
              <a:lnSpc>
                <a:spcPct val="100000"/>
              </a:lnSpc>
              <a:spcBef>
                <a:spcPts val="0"/>
              </a:spcBef>
              <a:spcAft>
                <a:spcPts val="0"/>
              </a:spcAft>
              <a:buClr>
                <a:srgbClr val="000000"/>
              </a:buClr>
              <a:buSzPts val="1100"/>
              <a:buFont typeface="Arial"/>
              <a:buNone/>
            </a:pPr>
            <a:r>
              <a:rPr lang="en" sz="1600">
                <a:solidFill>
                  <a:schemeClr val="dk2"/>
                </a:solidFill>
                <a:latin typeface="Google Sans Medium"/>
                <a:ea typeface="Google Sans Medium"/>
                <a:cs typeface="Google Sans Medium"/>
                <a:sym typeface="Google Sans Medium"/>
              </a:rPr>
              <a:t>Reporting</a:t>
            </a:r>
            <a:endParaRPr sz="1600">
              <a:solidFill>
                <a:schemeClr val="dk2"/>
              </a:solidFill>
              <a:latin typeface="Google Sans Medium"/>
              <a:ea typeface="Google Sans Medium"/>
              <a:cs typeface="Google Sans Medium"/>
              <a:sym typeface="Google Sans Medium"/>
            </a:endParaRPr>
          </a:p>
        </p:txBody>
      </p:sp>
      <p:sp>
        <p:nvSpPr>
          <p:cNvPr id="224" name="Google Shape;224;p23"/>
          <p:cNvSpPr/>
          <p:nvPr/>
        </p:nvSpPr>
        <p:spPr>
          <a:xfrm>
            <a:off x="1925950" y="2684394"/>
            <a:ext cx="1373400" cy="11223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365750">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Blocking</a:t>
            </a:r>
            <a:endParaRPr sz="1600">
              <a:solidFill>
                <a:schemeClr val="dk2"/>
              </a:solidFill>
              <a:latin typeface="Google Sans Medium"/>
              <a:ea typeface="Google Sans Medium"/>
              <a:cs typeface="Google Sans Medium"/>
              <a:sym typeface="Google Sans Medium"/>
            </a:endParaRPr>
          </a:p>
        </p:txBody>
      </p:sp>
      <p:sp>
        <p:nvSpPr>
          <p:cNvPr id="225" name="Google Shape;225;p23"/>
          <p:cNvSpPr/>
          <p:nvPr/>
        </p:nvSpPr>
        <p:spPr>
          <a:xfrm>
            <a:off x="3466537" y="2684494"/>
            <a:ext cx="3078900" cy="11223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137150">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Speaking to a teacher, parent, friends, sibling,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or another trusted adult</a:t>
            </a:r>
            <a:endParaRPr sz="1600">
              <a:solidFill>
                <a:schemeClr val="dk2"/>
              </a:solidFill>
              <a:latin typeface="Google Sans Medium"/>
              <a:ea typeface="Google Sans Medium"/>
              <a:cs typeface="Google Sans Medium"/>
              <a:sym typeface="Google Sans Medium"/>
            </a:endParaRPr>
          </a:p>
        </p:txBody>
      </p:sp>
      <p:sp>
        <p:nvSpPr>
          <p:cNvPr id="226" name="Google Shape;226;p23"/>
          <p:cNvSpPr/>
          <p:nvPr/>
        </p:nvSpPr>
        <p:spPr>
          <a:xfrm>
            <a:off x="6727199" y="2684394"/>
            <a:ext cx="2024400" cy="11223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365750">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Something else?</a:t>
            </a:r>
            <a:endParaRPr sz="1600">
              <a:solidFill>
                <a:schemeClr val="dk2"/>
              </a:solidFill>
              <a:latin typeface="Google Sans Medium"/>
              <a:ea typeface="Google Sans Medium"/>
              <a:cs typeface="Google Sans Medium"/>
              <a:sym typeface="Google Sans Medium"/>
            </a:endParaRPr>
          </a:p>
        </p:txBody>
      </p:sp>
      <p:sp>
        <p:nvSpPr>
          <p:cNvPr id="227" name="Google Shape;227;p23"/>
          <p:cNvSpPr txBox="1"/>
          <p:nvPr>
            <p:ph type="title"/>
          </p:nvPr>
        </p:nvSpPr>
        <p:spPr>
          <a:xfrm>
            <a:off x="385375" y="370650"/>
            <a:ext cx="63705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How would you find and ask for help if you felt unsafe online?</a:t>
            </a:r>
            <a:endParaRPr>
              <a:solidFill>
                <a:schemeClr val="accent4"/>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par>
                                <p:cTn fill="hold" nodeType="with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000"/>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31" name="Shape 231"/>
        <p:cNvGrpSpPr/>
        <p:nvPr/>
      </p:nvGrpSpPr>
      <p:grpSpPr>
        <a:xfrm>
          <a:off x="0" y="0"/>
          <a:ext cx="0" cy="0"/>
          <a:chOff x="0" y="0"/>
          <a:chExt cx="0" cy="0"/>
        </a:xfrm>
      </p:grpSpPr>
      <p:sp>
        <p:nvSpPr>
          <p:cNvPr id="232" name="Google Shape;232;p24"/>
          <p:cNvSpPr/>
          <p:nvPr/>
        </p:nvSpPr>
        <p:spPr>
          <a:xfrm rot="288707">
            <a:off x="6094722" y="620904"/>
            <a:ext cx="2757418" cy="3529991"/>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3" name="Google Shape;233;p24"/>
          <p:cNvPicPr preferRelativeResize="0"/>
          <p:nvPr/>
        </p:nvPicPr>
        <p:blipFill>
          <a:blip r:embed="rId3">
            <a:alphaModFix/>
          </a:blip>
          <a:stretch>
            <a:fillRect/>
          </a:stretch>
        </p:blipFill>
        <p:spPr>
          <a:xfrm rot="268700">
            <a:off x="6841829" y="1284212"/>
            <a:ext cx="1491085" cy="2146484"/>
          </a:xfrm>
          <a:prstGeom prst="rect">
            <a:avLst/>
          </a:prstGeom>
          <a:noFill/>
          <a:ln>
            <a:noFill/>
          </a:ln>
        </p:spPr>
      </p:pic>
      <p:pic>
        <p:nvPicPr>
          <p:cNvPr id="234" name="Google Shape;234;p24"/>
          <p:cNvPicPr preferRelativeResize="0"/>
          <p:nvPr/>
        </p:nvPicPr>
        <p:blipFill>
          <a:blip r:embed="rId4">
            <a:alphaModFix amt="20000"/>
          </a:blip>
          <a:stretch>
            <a:fillRect/>
          </a:stretch>
        </p:blipFill>
        <p:spPr>
          <a:xfrm rot="406696">
            <a:off x="7825669" y="3553387"/>
            <a:ext cx="698149" cy="542375"/>
          </a:xfrm>
          <a:prstGeom prst="rect">
            <a:avLst/>
          </a:prstGeom>
          <a:noFill/>
          <a:ln>
            <a:noFill/>
          </a:ln>
        </p:spPr>
      </p:pic>
      <p:sp>
        <p:nvSpPr>
          <p:cNvPr id="235" name="Google Shape;235;p24"/>
          <p:cNvSpPr txBox="1"/>
          <p:nvPr>
            <p:ph type="title"/>
          </p:nvPr>
        </p:nvSpPr>
        <p:spPr>
          <a:xfrm>
            <a:off x="385375" y="370650"/>
            <a:ext cx="5961600" cy="21105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Draw someone who treats others kindly when they are online</a:t>
            </a:r>
            <a:endParaRPr>
              <a:solidFill>
                <a:schemeClr val="lt1"/>
              </a:solidFill>
            </a:endParaRPr>
          </a:p>
        </p:txBody>
      </p:sp>
      <p:pic>
        <p:nvPicPr>
          <p:cNvPr id="236" name="Google Shape;236;p24"/>
          <p:cNvPicPr preferRelativeResize="0"/>
          <p:nvPr/>
        </p:nvPicPr>
        <p:blipFill rotWithShape="1">
          <a:blip r:embed="rId5">
            <a:alphaModFix/>
          </a:blip>
          <a:srcRect b="55928" l="66016" r="-1493" t="18863"/>
          <a:stretch/>
        </p:blipFill>
        <p:spPr>
          <a:xfrm flipH="1" rot="738481">
            <a:off x="6110985" y="3456328"/>
            <a:ext cx="700786" cy="926970"/>
          </a:xfrm>
          <a:prstGeom prst="rect">
            <a:avLst/>
          </a:prstGeom>
          <a:noFill/>
          <a:ln>
            <a:noFill/>
          </a:ln>
        </p:spPr>
      </p:pic>
      <p:pic>
        <p:nvPicPr>
          <p:cNvPr id="237" name="Google Shape;237;p24"/>
          <p:cNvPicPr preferRelativeResize="0"/>
          <p:nvPr/>
        </p:nvPicPr>
        <p:blipFill rotWithShape="1">
          <a:blip r:embed="rId5">
            <a:alphaModFix/>
          </a:blip>
          <a:srcRect b="70872" l="66016" r="-1493" t="9281"/>
          <a:stretch/>
        </p:blipFill>
        <p:spPr>
          <a:xfrm flipH="1" rot="738487">
            <a:off x="8287214" y="603784"/>
            <a:ext cx="700797" cy="729778"/>
          </a:xfrm>
          <a:prstGeom prst="rect">
            <a:avLst/>
          </a:prstGeom>
          <a:noFill/>
          <a:ln>
            <a:noFill/>
          </a:ln>
        </p:spPr>
      </p:pic>
      <p:sp>
        <p:nvSpPr>
          <p:cNvPr id="238" name="Google Shape;238;p24"/>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39" name="Google Shape;239;p24"/>
          <p:cNvGrpSpPr/>
          <p:nvPr/>
        </p:nvGrpSpPr>
        <p:grpSpPr>
          <a:xfrm>
            <a:off x="379916" y="4579468"/>
            <a:ext cx="2000359" cy="285300"/>
            <a:chOff x="379916" y="4579468"/>
            <a:chExt cx="2000359" cy="285300"/>
          </a:xfrm>
        </p:grpSpPr>
        <p:cxnSp>
          <p:nvCxnSpPr>
            <p:cNvPr id="240" name="Google Shape;240;p24"/>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41" name="Google Shape;241;p24"/>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242" name="Google Shape;242;p24"/>
            <p:cNvPicPr preferRelativeResize="0"/>
            <p:nvPr/>
          </p:nvPicPr>
          <p:blipFill>
            <a:blip r:embed="rId7">
              <a:alphaModFix/>
            </a:blip>
            <a:stretch>
              <a:fillRect/>
            </a:stretch>
          </p:blipFill>
          <p:spPr>
            <a:xfrm>
              <a:off x="1286950" y="4643495"/>
              <a:ext cx="1093325" cy="176575"/>
            </a:xfrm>
            <a:prstGeom prst="rect">
              <a:avLst/>
            </a:prstGeom>
            <a:noFill/>
            <a:ln>
              <a:noFill/>
            </a:ln>
          </p:spPr>
        </p:pic>
      </p:grpSp>
      <p:pic>
        <p:nvPicPr>
          <p:cNvPr id="243" name="Google Shape;243;p24"/>
          <p:cNvPicPr preferRelativeResize="0"/>
          <p:nvPr/>
        </p:nvPicPr>
        <p:blipFill>
          <a:blip r:embed="rId8">
            <a:alphaModFix amt="21000"/>
          </a:blip>
          <a:stretch>
            <a:fillRect/>
          </a:stretch>
        </p:blipFill>
        <p:spPr>
          <a:xfrm>
            <a:off x="6401696" y="840900"/>
            <a:ext cx="840275" cy="884931"/>
          </a:xfrm>
          <a:prstGeom prst="rect">
            <a:avLst/>
          </a:prstGeom>
          <a:noFill/>
          <a:ln>
            <a:noFill/>
          </a:ln>
        </p:spPr>
      </p:pic>
      <p:sp>
        <p:nvSpPr>
          <p:cNvPr id="244" name="Google Shape;244;p24"/>
          <p:cNvSpPr txBox="1"/>
          <p:nvPr/>
        </p:nvSpPr>
        <p:spPr>
          <a:xfrm>
            <a:off x="385375" y="2319425"/>
            <a:ext cx="5499900" cy="1723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lt1"/>
                </a:solidFill>
                <a:latin typeface="Google Sans Medium"/>
                <a:ea typeface="Google Sans Medium"/>
                <a:cs typeface="Google Sans Medium"/>
                <a:sym typeface="Google Sans Medium"/>
              </a:rPr>
              <a:t>Around the outside, draw </a:t>
            </a:r>
            <a:br>
              <a:rPr lang="en" sz="2800">
                <a:solidFill>
                  <a:schemeClr val="lt1"/>
                </a:solidFill>
                <a:latin typeface="Google Sans Medium"/>
                <a:ea typeface="Google Sans Medium"/>
                <a:cs typeface="Google Sans Medium"/>
                <a:sym typeface="Google Sans Medium"/>
              </a:rPr>
            </a:br>
            <a:r>
              <a:rPr lang="en" sz="2800">
                <a:solidFill>
                  <a:schemeClr val="lt1"/>
                </a:solidFill>
                <a:latin typeface="Google Sans Medium"/>
                <a:ea typeface="Google Sans Medium"/>
                <a:cs typeface="Google Sans Medium"/>
                <a:sym typeface="Google Sans Medium"/>
              </a:rPr>
              <a:t>or write the kind things that </a:t>
            </a:r>
            <a:br>
              <a:rPr lang="en" sz="2800">
                <a:solidFill>
                  <a:schemeClr val="lt1"/>
                </a:solidFill>
                <a:latin typeface="Google Sans Medium"/>
                <a:ea typeface="Google Sans Medium"/>
                <a:cs typeface="Google Sans Medium"/>
                <a:sym typeface="Google Sans Medium"/>
              </a:rPr>
            </a:br>
            <a:r>
              <a:rPr lang="en" sz="2800">
                <a:solidFill>
                  <a:schemeClr val="lt1"/>
                </a:solidFill>
                <a:latin typeface="Google Sans Medium"/>
                <a:ea typeface="Google Sans Medium"/>
                <a:cs typeface="Google Sans Medium"/>
                <a:sym typeface="Google Sans Medium"/>
              </a:rPr>
              <a:t>this person is thinking, saying, </a:t>
            </a:r>
            <a:br>
              <a:rPr lang="en" sz="2800">
                <a:solidFill>
                  <a:schemeClr val="lt1"/>
                </a:solidFill>
                <a:latin typeface="Google Sans Medium"/>
                <a:ea typeface="Google Sans Medium"/>
                <a:cs typeface="Google Sans Medium"/>
                <a:sym typeface="Google Sans Medium"/>
              </a:rPr>
            </a:br>
            <a:r>
              <a:rPr lang="en" sz="2800">
                <a:solidFill>
                  <a:schemeClr val="lt1"/>
                </a:solidFill>
                <a:latin typeface="Google Sans Medium"/>
                <a:ea typeface="Google Sans Medium"/>
                <a:cs typeface="Google Sans Medium"/>
                <a:sym typeface="Google Sans Medium"/>
              </a:rPr>
              <a:t>or doing</a:t>
            </a:r>
            <a:endParaRPr sz="2800">
              <a:solidFill>
                <a:schemeClr val="lt1"/>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gtEl>
                                        <p:attrNameLst>
                                          <p:attrName>style.visibility</p:attrName>
                                        </p:attrNameLst>
                                      </p:cBhvr>
                                      <p:to>
                                        <p:strVal val="visible"/>
                                      </p:to>
                                    </p:set>
                                    <p:animEffect filter="fade" transition="in">
                                      <p:cBhvr>
                                        <p:cTn dur="1000"/>
                                        <p:tgtEl>
                                          <p:spTgt spid="2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40" name="Shape 40"/>
        <p:cNvGrpSpPr/>
        <p:nvPr/>
      </p:nvGrpSpPr>
      <p:grpSpPr>
        <a:xfrm>
          <a:off x="0" y="0"/>
          <a:ext cx="0" cy="0"/>
          <a:chOff x="0" y="0"/>
          <a:chExt cx="0" cy="0"/>
        </a:xfrm>
      </p:grpSpPr>
      <p:sp>
        <p:nvSpPr>
          <p:cNvPr id="41" name="Google Shape;41;p7"/>
          <p:cNvSpPr/>
          <p:nvPr/>
        </p:nvSpPr>
        <p:spPr>
          <a:xfrm>
            <a:off x="385375" y="3015475"/>
            <a:ext cx="8373300" cy="1097400"/>
          </a:xfrm>
          <a:prstGeom prst="roundRect">
            <a:avLst>
              <a:gd fmla="val 16667" name="adj"/>
            </a:avLst>
          </a:prstGeom>
          <a:solidFill>
            <a:schemeClr val="lt1"/>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7"/>
          <p:cNvSpPr txBox="1"/>
          <p:nvPr/>
        </p:nvSpPr>
        <p:spPr>
          <a:xfrm>
            <a:off x="385375" y="1998400"/>
            <a:ext cx="82158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dk2"/>
                </a:solidFill>
                <a:latin typeface="Google Sans Medium"/>
                <a:ea typeface="Google Sans Medium"/>
                <a:cs typeface="Google Sans Medium"/>
                <a:sym typeface="Google Sans Medium"/>
              </a:rPr>
              <a:t>Draw a scale like this…</a:t>
            </a:r>
            <a:r>
              <a:rPr lang="en" sz="2800">
                <a:solidFill>
                  <a:schemeClr val="dk2"/>
                </a:solidFill>
                <a:latin typeface="Google Sans Medium"/>
                <a:ea typeface="Google Sans Medium"/>
                <a:cs typeface="Google Sans Medium"/>
                <a:sym typeface="Google Sans Medium"/>
              </a:rPr>
              <a:t>             </a:t>
            </a:r>
            <a:endParaRPr sz="2800">
              <a:solidFill>
                <a:schemeClr val="dk2"/>
              </a:solidFill>
              <a:latin typeface="Google Sans Medium"/>
              <a:ea typeface="Google Sans Medium"/>
              <a:cs typeface="Google Sans Medium"/>
              <a:sym typeface="Google Sans Medium"/>
            </a:endParaRPr>
          </a:p>
        </p:txBody>
      </p:sp>
      <p:sp>
        <p:nvSpPr>
          <p:cNvPr id="43" name="Google Shape;43;p7"/>
          <p:cNvSpPr txBox="1"/>
          <p:nvPr/>
        </p:nvSpPr>
        <p:spPr>
          <a:xfrm>
            <a:off x="464100" y="3447766"/>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chemeClr val="accent5"/>
                </a:solidFill>
                <a:latin typeface="Google Sans Medium"/>
                <a:ea typeface="Google Sans Medium"/>
                <a:cs typeface="Google Sans Medium"/>
                <a:sym typeface="Google Sans Medium"/>
              </a:rPr>
              <a:t>Not </a:t>
            </a:r>
            <a:br>
              <a:rPr lang="en" sz="1600">
                <a:solidFill>
                  <a:schemeClr val="accent5"/>
                </a:solidFill>
                <a:latin typeface="Google Sans Medium"/>
                <a:ea typeface="Google Sans Medium"/>
                <a:cs typeface="Google Sans Medium"/>
                <a:sym typeface="Google Sans Medium"/>
              </a:rPr>
            </a:br>
            <a:r>
              <a:rPr lang="en" sz="1600">
                <a:solidFill>
                  <a:schemeClr val="accent5"/>
                </a:solidFill>
                <a:latin typeface="Google Sans Medium"/>
                <a:ea typeface="Google Sans Medium"/>
                <a:cs typeface="Google Sans Medium"/>
                <a:sym typeface="Google Sans Medium"/>
              </a:rPr>
              <a:t>confident</a:t>
            </a:r>
            <a:endParaRPr sz="1600">
              <a:solidFill>
                <a:schemeClr val="accent5"/>
              </a:solidFill>
              <a:latin typeface="Google Sans Medium"/>
              <a:ea typeface="Google Sans Medium"/>
              <a:cs typeface="Google Sans Medium"/>
              <a:sym typeface="Google Sans Medium"/>
            </a:endParaRPr>
          </a:p>
        </p:txBody>
      </p:sp>
      <p:sp>
        <p:nvSpPr>
          <p:cNvPr id="44" name="Google Shape;44;p7"/>
          <p:cNvSpPr txBox="1"/>
          <p:nvPr/>
        </p:nvSpPr>
        <p:spPr>
          <a:xfrm>
            <a:off x="6499025" y="3447766"/>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chemeClr val="accent5"/>
                </a:solidFill>
                <a:latin typeface="Google Sans Medium"/>
                <a:ea typeface="Google Sans Medium"/>
                <a:cs typeface="Google Sans Medium"/>
                <a:sym typeface="Google Sans Medium"/>
              </a:rPr>
              <a:t>Very </a:t>
            </a:r>
            <a:br>
              <a:rPr lang="en" sz="1600">
                <a:solidFill>
                  <a:schemeClr val="accent5"/>
                </a:solidFill>
                <a:latin typeface="Google Sans Medium"/>
                <a:ea typeface="Google Sans Medium"/>
                <a:cs typeface="Google Sans Medium"/>
                <a:sym typeface="Google Sans Medium"/>
              </a:rPr>
            </a:br>
            <a:r>
              <a:rPr lang="en" sz="1600">
                <a:solidFill>
                  <a:schemeClr val="accent5"/>
                </a:solidFill>
                <a:latin typeface="Google Sans Medium"/>
                <a:ea typeface="Google Sans Medium"/>
                <a:cs typeface="Google Sans Medium"/>
                <a:sym typeface="Google Sans Medium"/>
              </a:rPr>
              <a:t>confident</a:t>
            </a:r>
            <a:endParaRPr sz="1600">
              <a:solidFill>
                <a:schemeClr val="accent5"/>
              </a:solidFill>
              <a:latin typeface="Google Sans Medium"/>
              <a:ea typeface="Google Sans Medium"/>
              <a:cs typeface="Google Sans Medium"/>
              <a:sym typeface="Google Sans Medium"/>
            </a:endParaRPr>
          </a:p>
        </p:txBody>
      </p:sp>
      <p:sp>
        <p:nvSpPr>
          <p:cNvPr id="45" name="Google Shape;45;p7"/>
          <p:cNvSpPr txBox="1"/>
          <p:nvPr/>
        </p:nvSpPr>
        <p:spPr>
          <a:xfrm>
            <a:off x="1267126" y="3263286"/>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accent3"/>
                </a:solidFill>
                <a:latin typeface="Google Sans"/>
                <a:ea typeface="Google Sans"/>
                <a:cs typeface="Google Sans"/>
                <a:sym typeface="Google Sans"/>
              </a:rPr>
              <a:t>1    2    3    4    5    6    7    8    9    10</a:t>
            </a:r>
            <a:endParaRPr sz="3000">
              <a:solidFill>
                <a:schemeClr val="accent3"/>
              </a:solidFill>
            </a:endParaRPr>
          </a:p>
        </p:txBody>
      </p:sp>
      <p:sp>
        <p:nvSpPr>
          <p:cNvPr id="46" name="Google Shape;46;p7"/>
          <p:cNvSpPr txBox="1"/>
          <p:nvPr>
            <p:ph type="title"/>
          </p:nvPr>
        </p:nvSpPr>
        <p:spPr>
          <a:xfrm>
            <a:off x="385375" y="370650"/>
            <a:ext cx="8588400" cy="1154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4000"/>
              <a:t>How confident are you in protecting your personal information online?</a:t>
            </a:r>
            <a:endParaRPr sz="4000"/>
          </a:p>
        </p:txBody>
      </p:sp>
      <p:sp>
        <p:nvSpPr>
          <p:cNvPr id="47" name="Google Shape;47;p7"/>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48" name="Google Shape;48;p7"/>
          <p:cNvGrpSpPr/>
          <p:nvPr/>
        </p:nvGrpSpPr>
        <p:grpSpPr>
          <a:xfrm>
            <a:off x="379916" y="4579468"/>
            <a:ext cx="2000359" cy="285300"/>
            <a:chOff x="379916" y="4579468"/>
            <a:chExt cx="2000359" cy="285300"/>
          </a:xfrm>
        </p:grpSpPr>
        <p:cxnSp>
          <p:nvCxnSpPr>
            <p:cNvPr id="49" name="Google Shape;49;p7"/>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50" name="Google Shape;50;p7"/>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51" name="Google Shape;51;p7"/>
            <p:cNvPicPr preferRelativeResize="0"/>
            <p:nvPr/>
          </p:nvPicPr>
          <p:blipFill>
            <a:blip r:embed="rId4">
              <a:alphaModFix/>
            </a:blip>
            <a:stretch>
              <a:fillRect/>
            </a:stretch>
          </p:blipFill>
          <p:spPr>
            <a:xfrm>
              <a:off x="1286950" y="4643495"/>
              <a:ext cx="1093325" cy="176575"/>
            </a:xfrm>
            <a:prstGeom prst="rect">
              <a:avLst/>
            </a:prstGeom>
            <a:noFill/>
            <a:ln>
              <a:noFill/>
            </a:ln>
          </p:spPr>
        </p:pic>
      </p:grpSp>
      <p:pic>
        <p:nvPicPr>
          <p:cNvPr id="52" name="Google Shape;52;p7"/>
          <p:cNvPicPr preferRelativeResize="0"/>
          <p:nvPr/>
        </p:nvPicPr>
        <p:blipFill>
          <a:blip r:embed="rId5">
            <a:alphaModFix/>
          </a:blip>
          <a:stretch>
            <a:fillRect/>
          </a:stretch>
        </p:blipFill>
        <p:spPr>
          <a:xfrm rot="272832">
            <a:off x="847753" y="2510450"/>
            <a:ext cx="836546" cy="1209524"/>
          </a:xfrm>
          <a:prstGeom prst="rect">
            <a:avLst/>
          </a:prstGeom>
          <a:noFill/>
          <a:ln>
            <a:noFill/>
          </a:ln>
        </p:spPr>
      </p:pic>
      <p:pic>
        <p:nvPicPr>
          <p:cNvPr id="53" name="Google Shape;53;p7"/>
          <p:cNvPicPr preferRelativeResize="0"/>
          <p:nvPr/>
        </p:nvPicPr>
        <p:blipFill rotWithShape="1">
          <a:blip r:embed="rId6">
            <a:alphaModFix/>
          </a:blip>
          <a:srcRect b="-6120" l="6542" r="45454" t="6120"/>
          <a:stretch/>
        </p:blipFill>
        <p:spPr>
          <a:xfrm flipH="1" rot="-298876">
            <a:off x="7180893" y="2327421"/>
            <a:ext cx="1231571" cy="1661463"/>
          </a:xfrm>
          <a:prstGeom prst="rect">
            <a:avLst/>
          </a:prstGeom>
          <a:noFill/>
          <a:ln>
            <a:noFill/>
          </a:ln>
        </p:spPr>
      </p:pic>
      <p:cxnSp>
        <p:nvCxnSpPr>
          <p:cNvPr id="54" name="Google Shape;54;p7"/>
          <p:cNvCxnSpPr/>
          <p:nvPr/>
        </p:nvCxnSpPr>
        <p:spPr>
          <a:xfrm>
            <a:off x="1743410" y="3870175"/>
            <a:ext cx="5612700" cy="0"/>
          </a:xfrm>
          <a:prstGeom prst="straightConnector1">
            <a:avLst/>
          </a:prstGeom>
          <a:noFill/>
          <a:ln cap="flat" cmpd="sng" w="28575">
            <a:solidFill>
              <a:schemeClr val="accent3"/>
            </a:solidFill>
            <a:prstDash val="solid"/>
            <a:round/>
            <a:headEnd len="med" w="med" type="none"/>
            <a:tailEnd len="med" w="med" type="non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48" name="Shape 248"/>
        <p:cNvGrpSpPr/>
        <p:nvPr/>
      </p:nvGrpSpPr>
      <p:grpSpPr>
        <a:xfrm>
          <a:off x="0" y="0"/>
          <a:ext cx="0" cy="0"/>
          <a:chOff x="0" y="0"/>
          <a:chExt cx="0" cy="0"/>
        </a:xfrm>
      </p:grpSpPr>
      <p:sp>
        <p:nvSpPr>
          <p:cNvPr id="249" name="Google Shape;249;p25"/>
          <p:cNvSpPr txBox="1"/>
          <p:nvPr/>
        </p:nvSpPr>
        <p:spPr>
          <a:xfrm>
            <a:off x="385375" y="2929025"/>
            <a:ext cx="4812300" cy="1723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lt1"/>
                </a:solidFill>
                <a:latin typeface="Google Sans Medium"/>
                <a:ea typeface="Google Sans Medium"/>
                <a:cs typeface="Google Sans Medium"/>
                <a:sym typeface="Google Sans Medium"/>
              </a:rPr>
              <a:t>Write or draw how that would make you feel.</a:t>
            </a:r>
            <a:endParaRPr sz="2800">
              <a:solidFill>
                <a:schemeClr val="lt1"/>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chemeClr val="lt1"/>
              </a:solidFill>
              <a:latin typeface="Google Sans Medium"/>
              <a:ea typeface="Google Sans Medium"/>
              <a:cs typeface="Google Sans Medium"/>
              <a:sym typeface="Google Sans Medium"/>
            </a:endParaRPr>
          </a:p>
          <a:p>
            <a:pPr indent="0" lvl="0" marL="0" rtl="0" algn="l">
              <a:spcBef>
                <a:spcPts val="0"/>
              </a:spcBef>
              <a:spcAft>
                <a:spcPts val="0"/>
              </a:spcAft>
              <a:buNone/>
            </a:pPr>
            <a:r>
              <a:t/>
            </a:r>
            <a:endParaRPr sz="2800">
              <a:solidFill>
                <a:schemeClr val="lt1"/>
              </a:solidFill>
              <a:latin typeface="Google Sans Medium"/>
              <a:ea typeface="Google Sans Medium"/>
              <a:cs typeface="Google Sans Medium"/>
              <a:sym typeface="Google Sans Medium"/>
            </a:endParaRPr>
          </a:p>
        </p:txBody>
      </p:sp>
      <p:sp>
        <p:nvSpPr>
          <p:cNvPr id="250" name="Google Shape;250;p25"/>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Imagine that you have seen or read some unkind behaviour online</a:t>
            </a:r>
            <a:endParaRPr>
              <a:solidFill>
                <a:schemeClr val="lt1"/>
              </a:solidFill>
            </a:endParaRPr>
          </a:p>
        </p:txBody>
      </p:sp>
      <p:sp>
        <p:nvSpPr>
          <p:cNvPr id="251" name="Google Shape;251;p25"/>
          <p:cNvSpPr/>
          <p:nvPr/>
        </p:nvSpPr>
        <p:spPr>
          <a:xfrm rot="-347870">
            <a:off x="5986955" y="530873"/>
            <a:ext cx="2803441" cy="3588944"/>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25"/>
          <p:cNvPicPr preferRelativeResize="0"/>
          <p:nvPr/>
        </p:nvPicPr>
        <p:blipFill>
          <a:blip r:embed="rId3">
            <a:alphaModFix/>
          </a:blip>
          <a:stretch>
            <a:fillRect/>
          </a:stretch>
        </p:blipFill>
        <p:spPr>
          <a:xfrm>
            <a:off x="8285300" y="2137675"/>
            <a:ext cx="341775" cy="523575"/>
          </a:xfrm>
          <a:prstGeom prst="rect">
            <a:avLst/>
          </a:prstGeom>
          <a:noFill/>
          <a:ln>
            <a:noFill/>
          </a:ln>
        </p:spPr>
      </p:pic>
      <p:sp>
        <p:nvSpPr>
          <p:cNvPr id="253" name="Google Shape;253;p25"/>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54" name="Google Shape;254;p25"/>
          <p:cNvGrpSpPr/>
          <p:nvPr/>
        </p:nvGrpSpPr>
        <p:grpSpPr>
          <a:xfrm>
            <a:off x="379916" y="4579468"/>
            <a:ext cx="2000359" cy="285300"/>
            <a:chOff x="379916" y="4579468"/>
            <a:chExt cx="2000359" cy="285300"/>
          </a:xfrm>
        </p:grpSpPr>
        <p:cxnSp>
          <p:nvCxnSpPr>
            <p:cNvPr id="255" name="Google Shape;255;p25"/>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56" name="Google Shape;256;p25"/>
            <p:cNvPicPr preferRelativeResize="0"/>
            <p:nvPr/>
          </p:nvPicPr>
          <p:blipFill>
            <a:blip r:embed="rId4">
              <a:alphaModFix/>
            </a:blip>
            <a:stretch>
              <a:fillRect/>
            </a:stretch>
          </p:blipFill>
          <p:spPr>
            <a:xfrm>
              <a:off x="379916" y="4622875"/>
              <a:ext cx="622803" cy="202636"/>
            </a:xfrm>
            <a:prstGeom prst="rect">
              <a:avLst/>
            </a:prstGeom>
            <a:noFill/>
            <a:ln>
              <a:noFill/>
            </a:ln>
          </p:spPr>
        </p:pic>
        <p:pic>
          <p:nvPicPr>
            <p:cNvPr id="257" name="Google Shape;257;p25"/>
            <p:cNvPicPr preferRelativeResize="0"/>
            <p:nvPr/>
          </p:nvPicPr>
          <p:blipFill>
            <a:blip r:embed="rId5">
              <a:alphaModFix/>
            </a:blip>
            <a:stretch>
              <a:fillRect/>
            </a:stretch>
          </p:blipFill>
          <p:spPr>
            <a:xfrm>
              <a:off x="1286950" y="4643495"/>
              <a:ext cx="1093325" cy="176575"/>
            </a:xfrm>
            <a:prstGeom prst="rect">
              <a:avLst/>
            </a:prstGeom>
            <a:noFill/>
            <a:ln>
              <a:noFill/>
            </a:ln>
          </p:spPr>
        </p:pic>
      </p:grpSp>
      <p:pic>
        <p:nvPicPr>
          <p:cNvPr id="258" name="Google Shape;258;p25"/>
          <p:cNvPicPr preferRelativeResize="0"/>
          <p:nvPr/>
        </p:nvPicPr>
        <p:blipFill rotWithShape="1">
          <a:blip r:embed="rId6">
            <a:alphaModFix/>
          </a:blip>
          <a:srcRect b="49" l="0" r="0" t="49"/>
          <a:stretch/>
        </p:blipFill>
        <p:spPr>
          <a:xfrm>
            <a:off x="6341550" y="1021875"/>
            <a:ext cx="1943752" cy="253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2" name="Shape 262"/>
        <p:cNvGrpSpPr/>
        <p:nvPr/>
      </p:nvGrpSpPr>
      <p:grpSpPr>
        <a:xfrm>
          <a:off x="0" y="0"/>
          <a:ext cx="0" cy="0"/>
          <a:chOff x="0" y="0"/>
          <a:chExt cx="0" cy="0"/>
        </a:xfrm>
      </p:grpSpPr>
      <p:sp>
        <p:nvSpPr>
          <p:cNvPr id="263" name="Google Shape;263;p26"/>
          <p:cNvSpPr/>
          <p:nvPr/>
        </p:nvSpPr>
        <p:spPr>
          <a:xfrm flipH="1" rot="10800000">
            <a:off x="4214282" y="12"/>
            <a:ext cx="4940430"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264" name="Google Shape;264;p26"/>
          <p:cNvSpPr txBox="1"/>
          <p:nvPr>
            <p:ph type="title"/>
          </p:nvPr>
        </p:nvSpPr>
        <p:spPr>
          <a:xfrm>
            <a:off x="385375" y="370650"/>
            <a:ext cx="43434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What can you do to help?</a:t>
            </a:r>
            <a:endParaRPr>
              <a:solidFill>
                <a:schemeClr val="accent4"/>
              </a:solidFill>
            </a:endParaRPr>
          </a:p>
        </p:txBody>
      </p:sp>
      <p:sp>
        <p:nvSpPr>
          <p:cNvPr id="265" name="Google Shape;265;p26"/>
          <p:cNvSpPr/>
          <p:nvPr/>
        </p:nvSpPr>
        <p:spPr>
          <a:xfrm rot="183739">
            <a:off x="5158037" y="1145758"/>
            <a:ext cx="3083002" cy="2671120"/>
          </a:xfrm>
          <a:prstGeom prst="foldedCorner">
            <a:avLst>
              <a:gd fmla="val 30618" name="adj"/>
            </a:avLst>
          </a:prstGeom>
          <a:solidFill>
            <a:schemeClr val="accent3"/>
          </a:solidFill>
          <a:ln>
            <a:noFill/>
          </a:ln>
        </p:spPr>
        <p:txBody>
          <a:bodyPr anchorCtr="0" anchor="ctr" bIns="91425" lIns="274300" spcFirstLastPara="1" rIns="91425" wrap="square" tIns="91425">
            <a:noAutofit/>
          </a:bodyPr>
          <a:lstStyle/>
          <a:p>
            <a:pPr indent="0" lvl="0" marL="0" rtl="0" algn="l">
              <a:lnSpc>
                <a:spcPct val="100000"/>
              </a:lnSpc>
              <a:spcBef>
                <a:spcPts val="1200"/>
              </a:spcBef>
              <a:spcAft>
                <a:spcPts val="0"/>
              </a:spcAft>
              <a:buNone/>
            </a:pPr>
            <a:r>
              <a:t/>
            </a:r>
            <a:endParaRPr sz="2800">
              <a:solidFill>
                <a:schemeClr val="dk2"/>
              </a:solidFill>
              <a:latin typeface="Google Sans Medium"/>
              <a:ea typeface="Google Sans Medium"/>
              <a:cs typeface="Google Sans Medium"/>
              <a:sym typeface="Google Sans Medium"/>
            </a:endParaRPr>
          </a:p>
          <a:p>
            <a:pPr indent="0" lvl="0" marL="0" rtl="0" algn="l">
              <a:lnSpc>
                <a:spcPct val="100000"/>
              </a:lnSpc>
              <a:spcBef>
                <a:spcPts val="1200"/>
              </a:spcBef>
              <a:spcAft>
                <a:spcPts val="0"/>
              </a:spcAft>
              <a:buNone/>
            </a:pPr>
            <a:r>
              <a:t/>
            </a:r>
            <a:endParaRPr sz="2800">
              <a:solidFill>
                <a:schemeClr val="dk2"/>
              </a:solidFill>
              <a:latin typeface="Google Sans Medium"/>
              <a:ea typeface="Google Sans Medium"/>
              <a:cs typeface="Google Sans Medium"/>
              <a:sym typeface="Google Sans Medium"/>
            </a:endParaRPr>
          </a:p>
        </p:txBody>
      </p:sp>
      <p:grpSp>
        <p:nvGrpSpPr>
          <p:cNvPr id="266" name="Google Shape;266;p26"/>
          <p:cNvGrpSpPr/>
          <p:nvPr/>
        </p:nvGrpSpPr>
        <p:grpSpPr>
          <a:xfrm rot="249235">
            <a:off x="5548495" y="1847776"/>
            <a:ext cx="2174846" cy="1152230"/>
            <a:chOff x="2133275" y="3039450"/>
            <a:chExt cx="2103300" cy="1114325"/>
          </a:xfrm>
        </p:grpSpPr>
        <p:sp>
          <p:nvSpPr>
            <p:cNvPr id="267" name="Google Shape;267;p26"/>
            <p:cNvSpPr/>
            <p:nvPr/>
          </p:nvSpPr>
          <p:spPr>
            <a:xfrm>
              <a:off x="2135825" y="3930575"/>
              <a:ext cx="2098300" cy="223200"/>
            </a:xfrm>
            <a:custGeom>
              <a:rect b="b" l="l" r="r" t="t"/>
              <a:pathLst>
                <a:path extrusionOk="0" h="8928" w="83932">
                  <a:moveTo>
                    <a:pt x="82106" y="1"/>
                  </a:moveTo>
                  <a:cubicBezTo>
                    <a:pt x="81515" y="1"/>
                    <a:pt x="80930" y="324"/>
                    <a:pt x="80701" y="1079"/>
                  </a:cubicBezTo>
                  <a:cubicBezTo>
                    <a:pt x="80141" y="3037"/>
                    <a:pt x="77818" y="3953"/>
                    <a:pt x="75343" y="3953"/>
                  </a:cubicBezTo>
                  <a:cubicBezTo>
                    <a:pt x="74498" y="3953"/>
                    <a:pt x="73635" y="3846"/>
                    <a:pt x="72819" y="3638"/>
                  </a:cubicBezTo>
                  <a:cubicBezTo>
                    <a:pt x="68064" y="2439"/>
                    <a:pt x="65696" y="1019"/>
                    <a:pt x="62735" y="1019"/>
                  </a:cubicBezTo>
                  <a:cubicBezTo>
                    <a:pt x="60638" y="1019"/>
                    <a:pt x="58244" y="1731"/>
                    <a:pt x="54495" y="3740"/>
                  </a:cubicBezTo>
                  <a:cubicBezTo>
                    <a:pt x="51649" y="5270"/>
                    <a:pt x="49882" y="5936"/>
                    <a:pt x="48428" y="5936"/>
                  </a:cubicBezTo>
                  <a:cubicBezTo>
                    <a:pt x="46867" y="5936"/>
                    <a:pt x="45667" y="5167"/>
                    <a:pt x="43882" y="3877"/>
                  </a:cubicBezTo>
                  <a:cubicBezTo>
                    <a:pt x="40698" y="1550"/>
                    <a:pt x="38230" y="760"/>
                    <a:pt x="36205" y="760"/>
                  </a:cubicBezTo>
                  <a:cubicBezTo>
                    <a:pt x="32111" y="760"/>
                    <a:pt x="29822" y="3990"/>
                    <a:pt x="27060" y="4286"/>
                  </a:cubicBezTo>
                  <a:cubicBezTo>
                    <a:pt x="26922" y="4301"/>
                    <a:pt x="26785" y="4308"/>
                    <a:pt x="26647" y="4308"/>
                  </a:cubicBezTo>
                  <a:cubicBezTo>
                    <a:pt x="23300" y="4308"/>
                    <a:pt x="19895" y="160"/>
                    <a:pt x="15630" y="160"/>
                  </a:cubicBezTo>
                  <a:cubicBezTo>
                    <a:pt x="15152" y="160"/>
                    <a:pt x="14662" y="212"/>
                    <a:pt x="14161" y="328"/>
                  </a:cubicBezTo>
                  <a:cubicBezTo>
                    <a:pt x="11943" y="840"/>
                    <a:pt x="10476" y="2375"/>
                    <a:pt x="8872" y="3024"/>
                  </a:cubicBezTo>
                  <a:cubicBezTo>
                    <a:pt x="8114" y="3328"/>
                    <a:pt x="7358" y="3440"/>
                    <a:pt x="6627" y="3440"/>
                  </a:cubicBezTo>
                  <a:cubicBezTo>
                    <a:pt x="4633" y="3440"/>
                    <a:pt x="2817" y="2612"/>
                    <a:pt x="1614" y="2612"/>
                  </a:cubicBezTo>
                  <a:cubicBezTo>
                    <a:pt x="933" y="2612"/>
                    <a:pt x="449" y="2877"/>
                    <a:pt x="239" y="3706"/>
                  </a:cubicBezTo>
                  <a:cubicBezTo>
                    <a:pt x="0" y="4491"/>
                    <a:pt x="478" y="5310"/>
                    <a:pt x="1297" y="5515"/>
                  </a:cubicBezTo>
                  <a:cubicBezTo>
                    <a:pt x="3562" y="6112"/>
                    <a:pt x="5333" y="6347"/>
                    <a:pt x="6754" y="6347"/>
                  </a:cubicBezTo>
                  <a:cubicBezTo>
                    <a:pt x="11928" y="6347"/>
                    <a:pt x="12465" y="3238"/>
                    <a:pt x="15399" y="3238"/>
                  </a:cubicBezTo>
                  <a:cubicBezTo>
                    <a:pt x="16537" y="3238"/>
                    <a:pt x="18035" y="3705"/>
                    <a:pt x="20303" y="5003"/>
                  </a:cubicBezTo>
                  <a:cubicBezTo>
                    <a:pt x="23019" y="6562"/>
                    <a:pt x="24880" y="7312"/>
                    <a:pt x="26644" y="7312"/>
                  </a:cubicBezTo>
                  <a:cubicBezTo>
                    <a:pt x="28316" y="7312"/>
                    <a:pt x="29900" y="6639"/>
                    <a:pt x="32042" y="5344"/>
                  </a:cubicBezTo>
                  <a:cubicBezTo>
                    <a:pt x="33863" y="4242"/>
                    <a:pt x="35350" y="3815"/>
                    <a:pt x="36638" y="3815"/>
                  </a:cubicBezTo>
                  <a:cubicBezTo>
                    <a:pt x="41094" y="3815"/>
                    <a:pt x="43176" y="8927"/>
                    <a:pt x="48523" y="8927"/>
                  </a:cubicBezTo>
                  <a:cubicBezTo>
                    <a:pt x="51185" y="8927"/>
                    <a:pt x="53573" y="7630"/>
                    <a:pt x="55928" y="6402"/>
                  </a:cubicBezTo>
                  <a:cubicBezTo>
                    <a:pt x="59126" y="4684"/>
                    <a:pt x="61072" y="4058"/>
                    <a:pt x="62803" y="4058"/>
                  </a:cubicBezTo>
                  <a:cubicBezTo>
                    <a:pt x="65301" y="4058"/>
                    <a:pt x="67351" y="5363"/>
                    <a:pt x="72068" y="6573"/>
                  </a:cubicBezTo>
                  <a:cubicBezTo>
                    <a:pt x="73106" y="6830"/>
                    <a:pt x="74190" y="6962"/>
                    <a:pt x="75261" y="6962"/>
                  </a:cubicBezTo>
                  <a:cubicBezTo>
                    <a:pt x="79014" y="6962"/>
                    <a:pt x="82619" y="5349"/>
                    <a:pt x="83601" y="1898"/>
                  </a:cubicBezTo>
                  <a:cubicBezTo>
                    <a:pt x="83932" y="762"/>
                    <a:pt x="83012" y="1"/>
                    <a:pt x="82106"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268" name="Google Shape;268;p26"/>
            <p:cNvSpPr/>
            <p:nvPr/>
          </p:nvSpPr>
          <p:spPr>
            <a:xfrm>
              <a:off x="2151325" y="3410025"/>
              <a:ext cx="2085250" cy="304525"/>
            </a:xfrm>
            <a:custGeom>
              <a:rect b="b" l="l" r="r" t="t"/>
              <a:pathLst>
                <a:path extrusionOk="0" h="12181" w="83410">
                  <a:moveTo>
                    <a:pt x="40053" y="1"/>
                  </a:moveTo>
                  <a:cubicBezTo>
                    <a:pt x="39373" y="1"/>
                    <a:pt x="38669" y="114"/>
                    <a:pt x="37939" y="369"/>
                  </a:cubicBezTo>
                  <a:cubicBezTo>
                    <a:pt x="32939" y="2128"/>
                    <a:pt x="32805" y="9047"/>
                    <a:pt x="29091" y="9047"/>
                  </a:cubicBezTo>
                  <a:cubicBezTo>
                    <a:pt x="27761" y="9047"/>
                    <a:pt x="25971" y="8160"/>
                    <a:pt x="23334" y="5829"/>
                  </a:cubicBezTo>
                  <a:cubicBezTo>
                    <a:pt x="21037" y="3813"/>
                    <a:pt x="18713" y="2775"/>
                    <a:pt x="16675" y="2775"/>
                  </a:cubicBezTo>
                  <a:cubicBezTo>
                    <a:pt x="15505" y="2775"/>
                    <a:pt x="14429" y="3118"/>
                    <a:pt x="13507" y="3816"/>
                  </a:cubicBezTo>
                  <a:cubicBezTo>
                    <a:pt x="12449" y="4600"/>
                    <a:pt x="11903" y="5624"/>
                    <a:pt x="11289" y="6341"/>
                  </a:cubicBezTo>
                  <a:cubicBezTo>
                    <a:pt x="10387" y="7367"/>
                    <a:pt x="8989" y="7869"/>
                    <a:pt x="7576" y="7869"/>
                  </a:cubicBezTo>
                  <a:cubicBezTo>
                    <a:pt x="5888" y="7869"/>
                    <a:pt x="4180" y="7153"/>
                    <a:pt x="3270" y="5761"/>
                  </a:cubicBezTo>
                  <a:cubicBezTo>
                    <a:pt x="2957" y="5266"/>
                    <a:pt x="2516" y="5061"/>
                    <a:pt x="2076" y="5061"/>
                  </a:cubicBezTo>
                  <a:cubicBezTo>
                    <a:pt x="1032" y="5061"/>
                    <a:pt x="0" y="6221"/>
                    <a:pt x="745" y="7398"/>
                  </a:cubicBezTo>
                  <a:cubicBezTo>
                    <a:pt x="2232" y="9685"/>
                    <a:pt x="4914" y="10877"/>
                    <a:pt x="7582" y="10877"/>
                  </a:cubicBezTo>
                  <a:cubicBezTo>
                    <a:pt x="9813" y="10877"/>
                    <a:pt x="12034" y="10044"/>
                    <a:pt x="13541" y="8320"/>
                  </a:cubicBezTo>
                  <a:cubicBezTo>
                    <a:pt x="14189" y="7603"/>
                    <a:pt x="14735" y="6648"/>
                    <a:pt x="15316" y="6204"/>
                  </a:cubicBezTo>
                  <a:cubicBezTo>
                    <a:pt x="15783" y="5854"/>
                    <a:pt x="16270" y="5702"/>
                    <a:pt x="16776" y="5702"/>
                  </a:cubicBezTo>
                  <a:cubicBezTo>
                    <a:pt x="20081" y="5702"/>
                    <a:pt x="24191" y="12180"/>
                    <a:pt x="28871" y="12180"/>
                  </a:cubicBezTo>
                  <a:cubicBezTo>
                    <a:pt x="31009" y="12180"/>
                    <a:pt x="33266" y="10828"/>
                    <a:pt x="35619" y="6887"/>
                  </a:cubicBezTo>
                  <a:cubicBezTo>
                    <a:pt x="36608" y="5249"/>
                    <a:pt x="37530" y="3679"/>
                    <a:pt x="38929" y="3201"/>
                  </a:cubicBezTo>
                  <a:cubicBezTo>
                    <a:pt x="39263" y="3084"/>
                    <a:pt x="39604" y="3033"/>
                    <a:pt x="39945" y="3033"/>
                  </a:cubicBezTo>
                  <a:cubicBezTo>
                    <a:pt x="41585" y="3033"/>
                    <a:pt x="43204" y="4212"/>
                    <a:pt x="43911" y="4805"/>
                  </a:cubicBezTo>
                  <a:cubicBezTo>
                    <a:pt x="45685" y="6272"/>
                    <a:pt x="47221" y="8217"/>
                    <a:pt x="49473" y="9480"/>
                  </a:cubicBezTo>
                  <a:cubicBezTo>
                    <a:pt x="50605" y="10091"/>
                    <a:pt x="51965" y="10454"/>
                    <a:pt x="53300" y="10454"/>
                  </a:cubicBezTo>
                  <a:cubicBezTo>
                    <a:pt x="55022" y="10454"/>
                    <a:pt x="56703" y="9849"/>
                    <a:pt x="57799" y="8388"/>
                  </a:cubicBezTo>
                  <a:cubicBezTo>
                    <a:pt x="58754" y="7125"/>
                    <a:pt x="59164" y="4669"/>
                    <a:pt x="59744" y="3918"/>
                  </a:cubicBezTo>
                  <a:cubicBezTo>
                    <a:pt x="60189" y="3350"/>
                    <a:pt x="60916" y="3107"/>
                    <a:pt x="61731" y="3107"/>
                  </a:cubicBezTo>
                  <a:cubicBezTo>
                    <a:pt x="62729" y="3107"/>
                    <a:pt x="63858" y="3472"/>
                    <a:pt x="64760" y="4054"/>
                  </a:cubicBezTo>
                  <a:cubicBezTo>
                    <a:pt x="66807" y="5351"/>
                    <a:pt x="68582" y="7501"/>
                    <a:pt x="71175" y="8661"/>
                  </a:cubicBezTo>
                  <a:cubicBezTo>
                    <a:pt x="72440" y="9233"/>
                    <a:pt x="73765" y="9472"/>
                    <a:pt x="75039" y="9472"/>
                  </a:cubicBezTo>
                  <a:cubicBezTo>
                    <a:pt x="79539" y="9472"/>
                    <a:pt x="83409" y="6500"/>
                    <a:pt x="81787" y="4771"/>
                  </a:cubicBezTo>
                  <a:cubicBezTo>
                    <a:pt x="81485" y="4451"/>
                    <a:pt x="81080" y="4288"/>
                    <a:pt x="80675" y="4288"/>
                  </a:cubicBezTo>
                  <a:cubicBezTo>
                    <a:pt x="80303" y="4288"/>
                    <a:pt x="79931" y="4425"/>
                    <a:pt x="79637" y="4703"/>
                  </a:cubicBezTo>
                  <a:cubicBezTo>
                    <a:pt x="78431" y="5842"/>
                    <a:pt x="76713" y="6455"/>
                    <a:pt x="75009" y="6455"/>
                  </a:cubicBezTo>
                  <a:cubicBezTo>
                    <a:pt x="74110" y="6455"/>
                    <a:pt x="73216" y="6285"/>
                    <a:pt x="72403" y="5931"/>
                  </a:cubicBezTo>
                  <a:cubicBezTo>
                    <a:pt x="70390" y="5010"/>
                    <a:pt x="68547" y="2860"/>
                    <a:pt x="66364" y="1495"/>
                  </a:cubicBezTo>
                  <a:cubicBezTo>
                    <a:pt x="65008" y="642"/>
                    <a:pt x="63332" y="108"/>
                    <a:pt x="61727" y="108"/>
                  </a:cubicBezTo>
                  <a:cubicBezTo>
                    <a:pt x="60059" y="108"/>
                    <a:pt x="58467" y="684"/>
                    <a:pt x="57389" y="2075"/>
                  </a:cubicBezTo>
                  <a:cubicBezTo>
                    <a:pt x="56400" y="3338"/>
                    <a:pt x="55990" y="5829"/>
                    <a:pt x="55410" y="6579"/>
                  </a:cubicBezTo>
                  <a:cubicBezTo>
                    <a:pt x="54933" y="7197"/>
                    <a:pt x="54137" y="7459"/>
                    <a:pt x="53281" y="7459"/>
                  </a:cubicBezTo>
                  <a:cubicBezTo>
                    <a:pt x="52482" y="7459"/>
                    <a:pt x="51632" y="7231"/>
                    <a:pt x="50940" y="6852"/>
                  </a:cubicBezTo>
                  <a:cubicBezTo>
                    <a:pt x="48258" y="5392"/>
                    <a:pt x="44742" y="1"/>
                    <a:pt x="40053" y="1"/>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sp>
          <p:nvSpPr>
            <p:cNvPr id="269" name="Google Shape;269;p26"/>
            <p:cNvSpPr/>
            <p:nvPr/>
          </p:nvSpPr>
          <p:spPr>
            <a:xfrm>
              <a:off x="2133275" y="3039450"/>
              <a:ext cx="1916450" cy="225400"/>
            </a:xfrm>
            <a:custGeom>
              <a:rect b="b" l="l" r="r" t="t"/>
              <a:pathLst>
                <a:path extrusionOk="0" h="9016" w="76658">
                  <a:moveTo>
                    <a:pt x="55958" y="0"/>
                  </a:moveTo>
                  <a:cubicBezTo>
                    <a:pt x="51270" y="0"/>
                    <a:pt x="50701" y="5856"/>
                    <a:pt x="48420" y="6013"/>
                  </a:cubicBezTo>
                  <a:cubicBezTo>
                    <a:pt x="48394" y="6015"/>
                    <a:pt x="48366" y="6016"/>
                    <a:pt x="48338" y="6016"/>
                  </a:cubicBezTo>
                  <a:cubicBezTo>
                    <a:pt x="46323" y="6016"/>
                    <a:pt x="41190" y="866"/>
                    <a:pt x="36327" y="866"/>
                  </a:cubicBezTo>
                  <a:cubicBezTo>
                    <a:pt x="34372" y="866"/>
                    <a:pt x="32460" y="1698"/>
                    <a:pt x="30813" y="4034"/>
                  </a:cubicBezTo>
                  <a:cubicBezTo>
                    <a:pt x="30540" y="4443"/>
                    <a:pt x="30267" y="4853"/>
                    <a:pt x="29960" y="5092"/>
                  </a:cubicBezTo>
                  <a:cubicBezTo>
                    <a:pt x="29550" y="5440"/>
                    <a:pt x="29035" y="5589"/>
                    <a:pt x="28464" y="5589"/>
                  </a:cubicBezTo>
                  <a:cubicBezTo>
                    <a:pt x="27136" y="5589"/>
                    <a:pt x="25506" y="4784"/>
                    <a:pt x="24193" y="3829"/>
                  </a:cubicBezTo>
                  <a:lnTo>
                    <a:pt x="24022" y="3693"/>
                  </a:lnTo>
                  <a:cubicBezTo>
                    <a:pt x="20849" y="1418"/>
                    <a:pt x="18663" y="604"/>
                    <a:pt x="16980" y="604"/>
                  </a:cubicBezTo>
                  <a:cubicBezTo>
                    <a:pt x="14067" y="604"/>
                    <a:pt x="12659" y="3044"/>
                    <a:pt x="10237" y="4580"/>
                  </a:cubicBezTo>
                  <a:cubicBezTo>
                    <a:pt x="9545" y="5020"/>
                    <a:pt x="8725" y="5225"/>
                    <a:pt x="7889" y="5225"/>
                  </a:cubicBezTo>
                  <a:cubicBezTo>
                    <a:pt x="6001" y="5225"/>
                    <a:pt x="4032" y="4180"/>
                    <a:pt x="3275" y="2430"/>
                  </a:cubicBezTo>
                  <a:cubicBezTo>
                    <a:pt x="3002" y="1799"/>
                    <a:pt x="2487" y="1534"/>
                    <a:pt x="1966" y="1534"/>
                  </a:cubicBezTo>
                  <a:cubicBezTo>
                    <a:pt x="994" y="1534"/>
                    <a:pt x="0" y="2459"/>
                    <a:pt x="512" y="3658"/>
                  </a:cubicBezTo>
                  <a:cubicBezTo>
                    <a:pt x="1753" y="6517"/>
                    <a:pt x="4828" y="8233"/>
                    <a:pt x="7882" y="8233"/>
                  </a:cubicBezTo>
                  <a:cubicBezTo>
                    <a:pt x="9276" y="8233"/>
                    <a:pt x="10666" y="7875"/>
                    <a:pt x="11875" y="7105"/>
                  </a:cubicBezTo>
                  <a:cubicBezTo>
                    <a:pt x="14295" y="5563"/>
                    <a:pt x="15075" y="3644"/>
                    <a:pt x="17008" y="3644"/>
                  </a:cubicBezTo>
                  <a:cubicBezTo>
                    <a:pt x="18154" y="3644"/>
                    <a:pt x="19707" y="4320"/>
                    <a:pt x="22248" y="6149"/>
                  </a:cubicBezTo>
                  <a:lnTo>
                    <a:pt x="22453" y="6286"/>
                  </a:lnTo>
                  <a:cubicBezTo>
                    <a:pt x="24439" y="7720"/>
                    <a:pt x="26460" y="8602"/>
                    <a:pt x="28340" y="8602"/>
                  </a:cubicBezTo>
                  <a:cubicBezTo>
                    <a:pt x="30173" y="8602"/>
                    <a:pt x="31871" y="7762"/>
                    <a:pt x="33270" y="5774"/>
                  </a:cubicBezTo>
                  <a:cubicBezTo>
                    <a:pt x="33509" y="5433"/>
                    <a:pt x="33713" y="5126"/>
                    <a:pt x="34020" y="4853"/>
                  </a:cubicBezTo>
                  <a:cubicBezTo>
                    <a:pt x="34749" y="4124"/>
                    <a:pt x="35571" y="3830"/>
                    <a:pt x="36454" y="3830"/>
                  </a:cubicBezTo>
                  <a:cubicBezTo>
                    <a:pt x="40160" y="3830"/>
                    <a:pt x="44935" y="9016"/>
                    <a:pt x="48352" y="9016"/>
                  </a:cubicBezTo>
                  <a:cubicBezTo>
                    <a:pt x="50707" y="9016"/>
                    <a:pt x="52003" y="7310"/>
                    <a:pt x="53232" y="5467"/>
                  </a:cubicBezTo>
                  <a:cubicBezTo>
                    <a:pt x="54475" y="3624"/>
                    <a:pt x="55329" y="2929"/>
                    <a:pt x="56287" y="2929"/>
                  </a:cubicBezTo>
                  <a:cubicBezTo>
                    <a:pt x="57563" y="2929"/>
                    <a:pt x="59023" y="4165"/>
                    <a:pt x="61831" y="5569"/>
                  </a:cubicBezTo>
                  <a:cubicBezTo>
                    <a:pt x="63515" y="6403"/>
                    <a:pt x="65284" y="6742"/>
                    <a:pt x="66966" y="6742"/>
                  </a:cubicBezTo>
                  <a:cubicBezTo>
                    <a:pt x="72235" y="6742"/>
                    <a:pt x="76657" y="3422"/>
                    <a:pt x="75002" y="1611"/>
                  </a:cubicBezTo>
                  <a:cubicBezTo>
                    <a:pt x="74710" y="1282"/>
                    <a:pt x="74300" y="1110"/>
                    <a:pt x="73888" y="1110"/>
                  </a:cubicBezTo>
                  <a:cubicBezTo>
                    <a:pt x="73531" y="1110"/>
                    <a:pt x="73172" y="1239"/>
                    <a:pt x="72886" y="1509"/>
                  </a:cubicBezTo>
                  <a:cubicBezTo>
                    <a:pt x="71309" y="2958"/>
                    <a:pt x="69120" y="3728"/>
                    <a:pt x="66942" y="3728"/>
                  </a:cubicBezTo>
                  <a:cubicBezTo>
                    <a:pt x="65632" y="3728"/>
                    <a:pt x="64327" y="3450"/>
                    <a:pt x="63161" y="2874"/>
                  </a:cubicBezTo>
                  <a:cubicBezTo>
                    <a:pt x="62615" y="2601"/>
                    <a:pt x="62069" y="2259"/>
                    <a:pt x="61489" y="1918"/>
                  </a:cubicBezTo>
                  <a:cubicBezTo>
                    <a:pt x="59163" y="534"/>
                    <a:pt x="57373" y="0"/>
                    <a:pt x="55958" y="0"/>
                  </a:cubicBezTo>
                  <a:close/>
                </a:path>
              </a:pathLst>
            </a:custGeom>
            <a:solidFill>
              <a:srgbClr val="3C40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3C4043"/>
                </a:solidFil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73" name="Shape 273"/>
        <p:cNvGrpSpPr/>
        <p:nvPr/>
      </p:nvGrpSpPr>
      <p:grpSpPr>
        <a:xfrm>
          <a:off x="0" y="0"/>
          <a:ext cx="0" cy="0"/>
          <a:chOff x="0" y="0"/>
          <a:chExt cx="0" cy="0"/>
        </a:xfrm>
      </p:grpSpPr>
      <p:sp>
        <p:nvSpPr>
          <p:cNvPr id="274" name="Google Shape;274;p27"/>
          <p:cNvSpPr txBox="1"/>
          <p:nvPr/>
        </p:nvSpPr>
        <p:spPr>
          <a:xfrm>
            <a:off x="385375" y="2818800"/>
            <a:ext cx="61365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en" sz="2800">
                <a:solidFill>
                  <a:schemeClr val="lt1"/>
                </a:solidFill>
                <a:latin typeface="Google Sans Medium"/>
                <a:ea typeface="Google Sans Medium"/>
                <a:cs typeface="Google Sans Medium"/>
                <a:sym typeface="Google Sans Medium"/>
              </a:rPr>
              <a:t>Is this behaviour OK?</a:t>
            </a:r>
            <a:endParaRPr sz="2800">
              <a:solidFill>
                <a:schemeClr val="lt1"/>
              </a:solidFill>
              <a:latin typeface="Google Sans Medium"/>
              <a:ea typeface="Google Sans Medium"/>
              <a:cs typeface="Google Sans Medium"/>
              <a:sym typeface="Google Sans Medium"/>
            </a:endParaRPr>
          </a:p>
        </p:txBody>
      </p:sp>
      <p:sp>
        <p:nvSpPr>
          <p:cNvPr id="275" name="Google Shape;275;p27"/>
          <p:cNvSpPr txBox="1"/>
          <p:nvPr>
            <p:ph type="title"/>
          </p:nvPr>
        </p:nvSpPr>
        <p:spPr>
          <a:xfrm>
            <a:off x="385375" y="370650"/>
            <a:ext cx="5519100" cy="24480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Have you seen celebrities being unkind on social media?</a:t>
            </a:r>
            <a:endParaRPr>
              <a:solidFill>
                <a:schemeClr val="lt1"/>
              </a:solidFill>
            </a:endParaRPr>
          </a:p>
        </p:txBody>
      </p:sp>
      <p:sp>
        <p:nvSpPr>
          <p:cNvPr id="276" name="Google Shape;276;p27"/>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77" name="Google Shape;277;p27"/>
          <p:cNvGrpSpPr/>
          <p:nvPr/>
        </p:nvGrpSpPr>
        <p:grpSpPr>
          <a:xfrm>
            <a:off x="379916" y="4579468"/>
            <a:ext cx="2000359" cy="285300"/>
            <a:chOff x="379916" y="4579468"/>
            <a:chExt cx="2000359" cy="285300"/>
          </a:xfrm>
        </p:grpSpPr>
        <p:cxnSp>
          <p:nvCxnSpPr>
            <p:cNvPr id="278" name="Google Shape;278;p27"/>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79" name="Google Shape;279;p27"/>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280" name="Google Shape;280;p27"/>
            <p:cNvPicPr preferRelativeResize="0"/>
            <p:nvPr/>
          </p:nvPicPr>
          <p:blipFill>
            <a:blip r:embed="rId4">
              <a:alphaModFix/>
            </a:blip>
            <a:stretch>
              <a:fillRect/>
            </a:stretch>
          </p:blipFill>
          <p:spPr>
            <a:xfrm>
              <a:off x="1286950" y="4643495"/>
              <a:ext cx="1093325" cy="176575"/>
            </a:xfrm>
            <a:prstGeom prst="rect">
              <a:avLst/>
            </a:prstGeom>
            <a:noFill/>
            <a:ln>
              <a:noFill/>
            </a:ln>
          </p:spPr>
        </p:pic>
      </p:grpSp>
      <p:pic>
        <p:nvPicPr>
          <p:cNvPr id="281" name="Google Shape;281;p27"/>
          <p:cNvPicPr preferRelativeResize="0"/>
          <p:nvPr/>
        </p:nvPicPr>
        <p:blipFill>
          <a:blip r:embed="rId5">
            <a:alphaModFix/>
          </a:blip>
          <a:stretch>
            <a:fillRect/>
          </a:stretch>
        </p:blipFill>
        <p:spPr>
          <a:xfrm flipH="1">
            <a:off x="6093900" y="1578162"/>
            <a:ext cx="2130175" cy="26842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285" name="Shape 285"/>
        <p:cNvGrpSpPr/>
        <p:nvPr/>
      </p:nvGrpSpPr>
      <p:grpSpPr>
        <a:xfrm>
          <a:off x="0" y="0"/>
          <a:ext cx="0" cy="0"/>
          <a:chOff x="0" y="0"/>
          <a:chExt cx="0" cy="0"/>
        </a:xfrm>
      </p:grpSpPr>
      <p:sp>
        <p:nvSpPr>
          <p:cNvPr id="286" name="Google Shape;286;p28"/>
          <p:cNvSpPr/>
          <p:nvPr/>
        </p:nvSpPr>
        <p:spPr>
          <a:xfrm>
            <a:off x="1435800" y="1363150"/>
            <a:ext cx="62724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8"/>
          <p:cNvSpPr txBox="1"/>
          <p:nvPr/>
        </p:nvSpPr>
        <p:spPr>
          <a:xfrm rot="200">
            <a:off x="1995691" y="1492888"/>
            <a:ext cx="5152800" cy="1514700"/>
          </a:xfrm>
          <a:prstGeom prst="rect">
            <a:avLst/>
          </a:prstGeom>
          <a:noFill/>
          <a:ln>
            <a:noFill/>
          </a:ln>
        </p:spPr>
        <p:txBody>
          <a:bodyPr anchorCtr="0" anchor="t" bIns="91425" lIns="91425" spcFirstLastPara="1" rIns="91425" wrap="square" tIns="91425">
            <a:spAutoFit/>
          </a:bodyPr>
          <a:lstStyle/>
          <a:p>
            <a:pPr indent="0" lvl="0" marL="0" rtl="0" algn="ctr">
              <a:lnSpc>
                <a:spcPct val="90000"/>
              </a:lnSpc>
              <a:spcBef>
                <a:spcPts val="0"/>
              </a:spcBef>
              <a:spcAft>
                <a:spcPts val="0"/>
              </a:spcAft>
              <a:buNone/>
            </a:pPr>
            <a:r>
              <a:rPr lang="en" sz="3200">
                <a:solidFill>
                  <a:srgbClr val="3C4043"/>
                </a:solidFill>
                <a:latin typeface="Google Sans Medium"/>
                <a:ea typeface="Google Sans Medium"/>
                <a:cs typeface="Google Sans Medium"/>
                <a:sym typeface="Google Sans Medium"/>
              </a:rPr>
              <a:t>Build a ‘</a:t>
            </a:r>
            <a:r>
              <a:rPr lang="en" sz="3200">
                <a:solidFill>
                  <a:schemeClr val="accent1"/>
                </a:solidFill>
                <a:latin typeface="Google Sans Medium"/>
                <a:ea typeface="Google Sans Medium"/>
                <a:cs typeface="Google Sans Medium"/>
                <a:sym typeface="Google Sans Medium"/>
              </a:rPr>
              <a:t>Be cool when someone is cruel</a:t>
            </a:r>
            <a:r>
              <a:rPr lang="en" sz="3200">
                <a:solidFill>
                  <a:srgbClr val="3C4043"/>
                </a:solidFill>
                <a:latin typeface="Google Sans Medium"/>
                <a:ea typeface="Google Sans Medium"/>
                <a:cs typeface="Google Sans Medium"/>
                <a:sym typeface="Google Sans Medium"/>
              </a:rPr>
              <a:t>’ online advice checklist</a:t>
            </a:r>
            <a:endParaRPr sz="3200">
              <a:solidFill>
                <a:srgbClr val="3C4043"/>
              </a:solidFill>
              <a:latin typeface="Google Sans Medium"/>
              <a:ea typeface="Google Sans Medium"/>
              <a:cs typeface="Google Sans Medium"/>
              <a:sym typeface="Google Sans Medium"/>
            </a:endParaRPr>
          </a:p>
        </p:txBody>
      </p:sp>
      <p:sp>
        <p:nvSpPr>
          <p:cNvPr id="288" name="Google Shape;288;p28"/>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289" name="Google Shape;289;p28"/>
          <p:cNvGrpSpPr/>
          <p:nvPr/>
        </p:nvGrpSpPr>
        <p:grpSpPr>
          <a:xfrm>
            <a:off x="379916" y="4579468"/>
            <a:ext cx="2000359" cy="285300"/>
            <a:chOff x="379916" y="4579468"/>
            <a:chExt cx="2000359" cy="285300"/>
          </a:xfrm>
        </p:grpSpPr>
        <p:cxnSp>
          <p:nvCxnSpPr>
            <p:cNvPr id="290" name="Google Shape;290;p28"/>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291" name="Google Shape;291;p28"/>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292" name="Google Shape;292;p28"/>
            <p:cNvPicPr preferRelativeResize="0"/>
            <p:nvPr/>
          </p:nvPicPr>
          <p:blipFill>
            <a:blip r:embed="rId4">
              <a:alphaModFix/>
            </a:blip>
            <a:stretch>
              <a:fillRect/>
            </a:stretch>
          </p:blipFill>
          <p:spPr>
            <a:xfrm>
              <a:off x="1286950" y="4643495"/>
              <a:ext cx="1093325" cy="176575"/>
            </a:xfrm>
            <a:prstGeom prst="rect">
              <a:avLst/>
            </a:prstGeom>
            <a:noFill/>
            <a:ln>
              <a:noFill/>
            </a:ln>
          </p:spPr>
        </p:pic>
      </p:grpSp>
      <p:pic>
        <p:nvPicPr>
          <p:cNvPr id="293" name="Google Shape;293;p28"/>
          <p:cNvPicPr preferRelativeResize="0"/>
          <p:nvPr/>
        </p:nvPicPr>
        <p:blipFill>
          <a:blip r:embed="rId5">
            <a:alphaModFix/>
          </a:blip>
          <a:stretch>
            <a:fillRect/>
          </a:stretch>
        </p:blipFill>
        <p:spPr>
          <a:xfrm>
            <a:off x="6637636" y="2701438"/>
            <a:ext cx="681975" cy="809817"/>
          </a:xfrm>
          <a:prstGeom prst="rect">
            <a:avLst/>
          </a:prstGeom>
          <a:noFill/>
          <a:ln>
            <a:noFill/>
          </a:ln>
        </p:spPr>
      </p:pic>
      <p:pic>
        <p:nvPicPr>
          <p:cNvPr id="294" name="Google Shape;294;p28"/>
          <p:cNvPicPr preferRelativeResize="0"/>
          <p:nvPr/>
        </p:nvPicPr>
        <p:blipFill>
          <a:blip r:embed="rId6">
            <a:alphaModFix/>
          </a:blip>
          <a:stretch>
            <a:fillRect/>
          </a:stretch>
        </p:blipFill>
        <p:spPr>
          <a:xfrm>
            <a:off x="1619101" y="1029233"/>
            <a:ext cx="681975" cy="7543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8" name="Shape 298"/>
        <p:cNvGrpSpPr/>
        <p:nvPr/>
      </p:nvGrpSpPr>
      <p:grpSpPr>
        <a:xfrm>
          <a:off x="0" y="0"/>
          <a:ext cx="0" cy="0"/>
          <a:chOff x="0" y="0"/>
          <a:chExt cx="0" cy="0"/>
        </a:xfrm>
      </p:grpSpPr>
      <p:pic>
        <p:nvPicPr>
          <p:cNvPr id="299" name="Google Shape;299;p29"/>
          <p:cNvPicPr preferRelativeResize="0"/>
          <p:nvPr/>
        </p:nvPicPr>
        <p:blipFill>
          <a:blip r:embed="rId3">
            <a:alphaModFix/>
          </a:blip>
          <a:stretch>
            <a:fillRect/>
          </a:stretch>
        </p:blipFill>
        <p:spPr>
          <a:xfrm>
            <a:off x="0" y="0"/>
            <a:ext cx="9144003" cy="5143501"/>
          </a:xfrm>
          <a:prstGeom prst="rect">
            <a:avLst/>
          </a:prstGeom>
          <a:noFill/>
          <a:ln>
            <a:noFill/>
          </a:ln>
        </p:spPr>
      </p:pic>
      <p:sp>
        <p:nvSpPr>
          <p:cNvPr id="300" name="Google Shape;300;p29"/>
          <p:cNvSpPr txBox="1"/>
          <p:nvPr/>
        </p:nvSpPr>
        <p:spPr>
          <a:xfrm>
            <a:off x="385375" y="1034400"/>
            <a:ext cx="5519100" cy="142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Interland’s</a:t>
            </a:r>
            <a:endParaRPr b="1" sz="2800">
              <a:solidFill>
                <a:srgbClr val="FFFFFF"/>
              </a:solidFill>
              <a:latin typeface="Google Sans"/>
              <a:ea typeface="Google Sans"/>
              <a:cs typeface="Google Sans"/>
              <a:sym typeface="Google Sans"/>
            </a:endParaRPr>
          </a:p>
          <a:p>
            <a:pPr indent="0" lvl="0" marL="0" rtl="0" algn="l">
              <a:spcBef>
                <a:spcPts val="0"/>
              </a:spcBef>
              <a:spcAft>
                <a:spcPts val="0"/>
              </a:spcAft>
              <a:buNone/>
            </a:pPr>
            <a:r>
              <a:rPr b="1" lang="en" sz="2800">
                <a:solidFill>
                  <a:srgbClr val="FFFFFF"/>
                </a:solidFill>
                <a:latin typeface="Google Sans"/>
                <a:ea typeface="Google Sans"/>
                <a:cs typeface="Google Sans"/>
                <a:sym typeface="Google Sans"/>
              </a:rPr>
              <a:t>Kind Kingdom</a:t>
            </a:r>
            <a:endParaRPr b="1" sz="2800">
              <a:solidFill>
                <a:srgbClr val="FFFFFF"/>
              </a:solidFill>
              <a:latin typeface="Google Sans"/>
              <a:ea typeface="Google Sans"/>
              <a:cs typeface="Google Sans"/>
              <a:sym typeface="Google Sans"/>
            </a:endParaRPr>
          </a:p>
          <a:p>
            <a:pPr indent="0" lvl="0" marL="0" rtl="0" algn="l">
              <a:spcBef>
                <a:spcPts val="1000"/>
              </a:spcBef>
              <a:spcAft>
                <a:spcPts val="0"/>
              </a:spcAft>
              <a:buNone/>
            </a:pPr>
            <a:r>
              <a:rPr b="1" lang="en" sz="2800" u="sng">
                <a:solidFill>
                  <a:srgbClr val="FFFFFF"/>
                </a:solidFill>
                <a:latin typeface="Google Sans"/>
                <a:ea typeface="Google Sans"/>
                <a:cs typeface="Google Sans"/>
                <a:sym typeface="Google Sans"/>
                <a:hlinkClick r:id="rId4">
                  <a:extLst>
                    <a:ext uri="{A12FA001-AC4F-418D-AE19-62706E023703}">
                      <ahyp:hlinkClr val="tx"/>
                    </a:ext>
                  </a:extLst>
                </a:hlinkClick>
              </a:rPr>
              <a:t>g.co/interland</a:t>
            </a:r>
            <a:endParaRPr b="1" sz="2800">
              <a:solidFill>
                <a:srgbClr val="FFFFFF"/>
              </a:solidFill>
              <a:latin typeface="Google Sans"/>
              <a:ea typeface="Google Sans"/>
              <a:cs typeface="Google Sans"/>
              <a:sym typeface="Google Sans"/>
            </a:endParaRPr>
          </a:p>
        </p:txBody>
      </p:sp>
      <p:sp>
        <p:nvSpPr>
          <p:cNvPr id="301" name="Google Shape;301;p29"/>
          <p:cNvSpPr txBox="1"/>
          <p:nvPr/>
        </p:nvSpPr>
        <p:spPr>
          <a:xfrm>
            <a:off x="385375" y="370650"/>
            <a:ext cx="5519100" cy="68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rgbClr val="FFFFFF"/>
                </a:solidFill>
                <a:latin typeface="Google Sans"/>
                <a:ea typeface="Google Sans"/>
                <a:cs typeface="Google Sans"/>
                <a:sym typeface="Google Sans"/>
              </a:rPr>
              <a:t>Time to visit…</a:t>
            </a:r>
            <a:endParaRPr b="1" sz="4400">
              <a:solidFill>
                <a:srgbClr val="FFFFFF"/>
              </a:solidFill>
              <a:latin typeface="Google Sans"/>
              <a:ea typeface="Google Sans"/>
              <a:cs typeface="Google Sans"/>
              <a:sym typeface="Google Sans"/>
            </a:endParaRPr>
          </a:p>
        </p:txBody>
      </p:sp>
      <p:pic>
        <p:nvPicPr>
          <p:cNvPr id="302" name="Google Shape;302;p29"/>
          <p:cNvPicPr preferRelativeResize="0"/>
          <p:nvPr/>
        </p:nvPicPr>
        <p:blipFill rotWithShape="1">
          <a:blip r:embed="rId5">
            <a:alphaModFix/>
          </a:blip>
          <a:srcRect b="19161" l="0" r="0" t="3355"/>
          <a:stretch/>
        </p:blipFill>
        <p:spPr>
          <a:xfrm rot="-169806">
            <a:off x="4734119" y="20469"/>
            <a:ext cx="4125237" cy="4955486"/>
          </a:xfrm>
          <a:prstGeom prst="rect">
            <a:avLst/>
          </a:prstGeom>
          <a:noFill/>
          <a:ln>
            <a:noFill/>
          </a:ln>
        </p:spPr>
      </p:pic>
      <p:sp>
        <p:nvSpPr>
          <p:cNvPr id="303" name="Google Shape;303;p29"/>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304" name="Google Shape;304;p29"/>
          <p:cNvGrpSpPr/>
          <p:nvPr/>
        </p:nvGrpSpPr>
        <p:grpSpPr>
          <a:xfrm>
            <a:off x="379916" y="4579468"/>
            <a:ext cx="2000359" cy="285300"/>
            <a:chOff x="379916" y="4579468"/>
            <a:chExt cx="2000359" cy="285300"/>
          </a:xfrm>
        </p:grpSpPr>
        <p:cxnSp>
          <p:nvCxnSpPr>
            <p:cNvPr id="305" name="Google Shape;305;p29"/>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06" name="Google Shape;306;p29"/>
            <p:cNvPicPr preferRelativeResize="0"/>
            <p:nvPr/>
          </p:nvPicPr>
          <p:blipFill>
            <a:blip r:embed="rId6">
              <a:alphaModFix/>
            </a:blip>
            <a:stretch>
              <a:fillRect/>
            </a:stretch>
          </p:blipFill>
          <p:spPr>
            <a:xfrm>
              <a:off x="379916" y="4622875"/>
              <a:ext cx="622803" cy="202636"/>
            </a:xfrm>
            <a:prstGeom prst="rect">
              <a:avLst/>
            </a:prstGeom>
            <a:noFill/>
            <a:ln>
              <a:noFill/>
            </a:ln>
          </p:spPr>
        </p:pic>
        <p:pic>
          <p:nvPicPr>
            <p:cNvPr id="307" name="Google Shape;307;p29"/>
            <p:cNvPicPr preferRelativeResize="0"/>
            <p:nvPr/>
          </p:nvPicPr>
          <p:blipFill>
            <a:blip r:embed="rId7">
              <a:alphaModFix/>
            </a:blip>
            <a:stretch>
              <a:fillRect/>
            </a:stretch>
          </p:blipFill>
          <p:spPr>
            <a:xfrm>
              <a:off x="1286950" y="4643495"/>
              <a:ext cx="1093325" cy="17657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11" name="Shape 311"/>
        <p:cNvGrpSpPr/>
        <p:nvPr/>
      </p:nvGrpSpPr>
      <p:grpSpPr>
        <a:xfrm>
          <a:off x="0" y="0"/>
          <a:ext cx="0" cy="0"/>
          <a:chOff x="0" y="0"/>
          <a:chExt cx="0" cy="0"/>
        </a:xfrm>
      </p:grpSpPr>
      <p:sp>
        <p:nvSpPr>
          <p:cNvPr id="312" name="Google Shape;312;p30"/>
          <p:cNvSpPr/>
          <p:nvPr/>
        </p:nvSpPr>
        <p:spPr>
          <a:xfrm>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313" name="Google Shape;313;p30"/>
          <p:cNvPicPr preferRelativeResize="0"/>
          <p:nvPr/>
        </p:nvPicPr>
        <p:blipFill>
          <a:blip r:embed="rId3">
            <a:alphaModFix/>
          </a:blip>
          <a:stretch>
            <a:fillRect/>
          </a:stretch>
        </p:blipFill>
        <p:spPr>
          <a:xfrm>
            <a:off x="6782819" y="773850"/>
            <a:ext cx="1117475" cy="1216225"/>
          </a:xfrm>
          <a:prstGeom prst="rect">
            <a:avLst/>
          </a:prstGeom>
          <a:noFill/>
          <a:ln>
            <a:noFill/>
          </a:ln>
        </p:spPr>
      </p:pic>
      <p:pic>
        <p:nvPicPr>
          <p:cNvPr id="314" name="Google Shape;314;p30"/>
          <p:cNvPicPr preferRelativeResize="0"/>
          <p:nvPr/>
        </p:nvPicPr>
        <p:blipFill rotWithShape="1">
          <a:blip r:embed="rId4">
            <a:alphaModFix/>
          </a:blip>
          <a:srcRect b="0" l="51996" r="0" t="0"/>
          <a:stretch/>
        </p:blipFill>
        <p:spPr>
          <a:xfrm flipH="1" rot="-298874">
            <a:off x="6300559" y="1570320"/>
            <a:ext cx="2364387" cy="3189676"/>
          </a:xfrm>
          <a:prstGeom prst="rect">
            <a:avLst/>
          </a:prstGeom>
          <a:noFill/>
          <a:ln>
            <a:noFill/>
          </a:ln>
        </p:spPr>
      </p:pic>
      <p:sp>
        <p:nvSpPr>
          <p:cNvPr id="315" name="Google Shape;315;p30"/>
          <p:cNvSpPr/>
          <p:nvPr/>
        </p:nvSpPr>
        <p:spPr>
          <a:xfrm>
            <a:off x="385395" y="1204725"/>
            <a:ext cx="5519100" cy="553200"/>
          </a:xfrm>
          <a:prstGeom prst="roundRect">
            <a:avLst>
              <a:gd fmla="val 20042"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365750" wrap="square" tIns="91425">
            <a:noAutofit/>
          </a:bodyPr>
          <a:lstStyle/>
          <a:p>
            <a:pPr indent="-238759" lvl="0" marL="274320" rtl="0" algn="l">
              <a:lnSpc>
                <a:spcPct val="100000"/>
              </a:lnSpc>
              <a:spcBef>
                <a:spcPts val="0"/>
              </a:spcBef>
              <a:spcAft>
                <a:spcPts val="0"/>
              </a:spcAft>
              <a:buClr>
                <a:srgbClr val="4285F4"/>
              </a:buClr>
              <a:buSzPts val="1600"/>
              <a:buFont typeface="Google Sans Medium"/>
              <a:buAutoNum type="arabicPeriod"/>
            </a:pPr>
            <a:r>
              <a:rPr lang="en" sz="1600">
                <a:solidFill>
                  <a:srgbClr val="3C4043"/>
                </a:solidFill>
                <a:latin typeface="Google Sans Medium"/>
                <a:ea typeface="Google Sans Medium"/>
                <a:cs typeface="Google Sans Medium"/>
                <a:sym typeface="Google Sans Medium"/>
              </a:rPr>
              <a:t>When would it be right to </a:t>
            </a:r>
            <a:r>
              <a:rPr lang="en" sz="1600">
                <a:solidFill>
                  <a:schemeClr val="accent1"/>
                </a:solidFill>
                <a:latin typeface="Google Sans Medium"/>
                <a:ea typeface="Google Sans Medium"/>
                <a:cs typeface="Google Sans Medium"/>
                <a:sym typeface="Google Sans Medium"/>
              </a:rPr>
              <a:t>block</a:t>
            </a:r>
            <a:r>
              <a:rPr lang="en" sz="1600">
                <a:solidFill>
                  <a:srgbClr val="3C4043"/>
                </a:solidFill>
                <a:latin typeface="Google Sans Medium"/>
                <a:ea typeface="Google Sans Medium"/>
                <a:cs typeface="Google Sans Medium"/>
                <a:sym typeface="Google Sans Medium"/>
              </a:rPr>
              <a:t> someone online?</a:t>
            </a:r>
            <a:endParaRPr sz="1600">
              <a:solidFill>
                <a:srgbClr val="3C4043"/>
              </a:solidFill>
              <a:latin typeface="Google Sans Medium"/>
              <a:ea typeface="Google Sans Medium"/>
              <a:cs typeface="Google Sans Medium"/>
              <a:sym typeface="Google Sans Medium"/>
            </a:endParaRPr>
          </a:p>
        </p:txBody>
      </p:sp>
      <p:sp>
        <p:nvSpPr>
          <p:cNvPr id="316" name="Google Shape;316;p30"/>
          <p:cNvSpPr/>
          <p:nvPr/>
        </p:nvSpPr>
        <p:spPr>
          <a:xfrm>
            <a:off x="385375" y="1839479"/>
            <a:ext cx="5519100" cy="799500"/>
          </a:xfrm>
          <a:prstGeom prst="roundRect">
            <a:avLst>
              <a:gd fmla="val 13679"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365750" wrap="square" tIns="91425">
            <a:noAutofit/>
          </a:bodyPr>
          <a:lstStyle/>
          <a:p>
            <a:pPr indent="-238759" lvl="0" marL="274320" rtl="0" algn="l">
              <a:lnSpc>
                <a:spcPct val="100000"/>
              </a:lnSpc>
              <a:spcBef>
                <a:spcPts val="0"/>
              </a:spcBef>
              <a:spcAft>
                <a:spcPts val="0"/>
              </a:spcAft>
              <a:buClr>
                <a:srgbClr val="4285F4"/>
              </a:buClr>
              <a:buSzPts val="1600"/>
              <a:buFont typeface="Google Sans Medium"/>
              <a:buAutoNum type="arabicPeriod" startAt="2"/>
            </a:pPr>
            <a:r>
              <a:rPr lang="en" sz="1600">
                <a:solidFill>
                  <a:srgbClr val="3C4043"/>
                </a:solidFill>
                <a:latin typeface="Google Sans Medium"/>
                <a:ea typeface="Google Sans Medium"/>
                <a:cs typeface="Google Sans Medium"/>
                <a:sym typeface="Google Sans Medium"/>
              </a:rPr>
              <a:t>When would it be right to</a:t>
            </a:r>
            <a:r>
              <a:rPr lang="en" sz="1600">
                <a:solidFill>
                  <a:schemeClr val="accent1"/>
                </a:solidFill>
                <a:latin typeface="Google Sans Medium"/>
                <a:ea typeface="Google Sans Medium"/>
                <a:cs typeface="Google Sans Medium"/>
                <a:sym typeface="Google Sans Medium"/>
              </a:rPr>
              <a:t> tell someone </a:t>
            </a:r>
            <a:r>
              <a:rPr lang="en" sz="1600">
                <a:solidFill>
                  <a:srgbClr val="3C4043"/>
                </a:solidFill>
                <a:latin typeface="Google Sans Medium"/>
                <a:ea typeface="Google Sans Medium"/>
                <a:cs typeface="Google Sans Medium"/>
                <a:sym typeface="Google Sans Medium"/>
              </a:rPr>
              <a:t>about someone else’s behaviour?</a:t>
            </a:r>
            <a:endParaRPr sz="1600">
              <a:solidFill>
                <a:srgbClr val="3C4043"/>
              </a:solidFill>
              <a:latin typeface="Google Sans Medium"/>
              <a:ea typeface="Google Sans Medium"/>
              <a:cs typeface="Google Sans Medium"/>
              <a:sym typeface="Google Sans Medium"/>
            </a:endParaRPr>
          </a:p>
        </p:txBody>
      </p:sp>
      <p:sp>
        <p:nvSpPr>
          <p:cNvPr id="317" name="Google Shape;317;p30"/>
          <p:cNvSpPr/>
          <p:nvPr/>
        </p:nvSpPr>
        <p:spPr>
          <a:xfrm>
            <a:off x="385400" y="2720551"/>
            <a:ext cx="5519100" cy="689400"/>
          </a:xfrm>
          <a:prstGeom prst="roundRect">
            <a:avLst>
              <a:gd fmla="val 17403" name="adj"/>
            </a:avLst>
          </a:prstGeom>
          <a:solidFill>
            <a:srgbClr val="FFFFFF"/>
          </a:solidFill>
          <a:ln cap="flat" cmpd="sng" w="19050">
            <a:solidFill>
              <a:srgbClr val="4285F4"/>
            </a:solidFill>
            <a:prstDash val="solid"/>
            <a:round/>
            <a:headEnd len="sm" w="sm" type="none"/>
            <a:tailEnd len="sm" w="sm" type="none"/>
          </a:ln>
        </p:spPr>
        <p:txBody>
          <a:bodyPr anchorCtr="0" anchor="t" bIns="91425" lIns="91425" spcFirstLastPara="1" rIns="365750" wrap="square" tIns="91425">
            <a:noAutofit/>
          </a:bodyPr>
          <a:lstStyle/>
          <a:p>
            <a:pPr indent="-238759" lvl="0" marL="274320" marR="0" rtl="0" algn="l">
              <a:lnSpc>
                <a:spcPct val="100000"/>
              </a:lnSpc>
              <a:spcBef>
                <a:spcPts val="0"/>
              </a:spcBef>
              <a:spcAft>
                <a:spcPts val="0"/>
              </a:spcAft>
              <a:buClr>
                <a:srgbClr val="4285F4"/>
              </a:buClr>
              <a:buSzPts val="1600"/>
              <a:buFont typeface="Google Sans Medium"/>
              <a:buAutoNum type="arabicPeriod" startAt="3"/>
            </a:pPr>
            <a:r>
              <a:rPr lang="en" sz="1600">
                <a:solidFill>
                  <a:srgbClr val="3C4043"/>
                </a:solidFill>
                <a:latin typeface="Google Sans Medium"/>
                <a:ea typeface="Google Sans Medium"/>
                <a:cs typeface="Google Sans Medium"/>
                <a:sym typeface="Google Sans Medium"/>
              </a:rPr>
              <a:t>Why do you think the character in </a:t>
            </a:r>
            <a:r>
              <a:rPr lang="en" sz="1600">
                <a:solidFill>
                  <a:schemeClr val="accent1"/>
                </a:solidFill>
                <a:latin typeface="Google Sans Medium"/>
                <a:ea typeface="Google Sans Medium"/>
                <a:cs typeface="Google Sans Medium"/>
                <a:sym typeface="Google Sans Medium"/>
              </a:rPr>
              <a:t>Kind Kingdom</a:t>
            </a:r>
            <a:r>
              <a:rPr lang="en" sz="1600">
                <a:solidFill>
                  <a:srgbClr val="3C4043"/>
                </a:solidFill>
                <a:latin typeface="Google Sans Medium"/>
                <a:ea typeface="Google Sans Medium"/>
                <a:cs typeface="Google Sans Medium"/>
                <a:sym typeface="Google Sans Medium"/>
              </a:rPr>
              <a:t> is called a Cyberbully?</a:t>
            </a:r>
            <a:endParaRPr sz="1600">
              <a:solidFill>
                <a:srgbClr val="3C4043"/>
              </a:solidFill>
              <a:latin typeface="Google Sans Medium"/>
              <a:ea typeface="Google Sans Medium"/>
              <a:cs typeface="Google Sans Medium"/>
              <a:sym typeface="Google Sans Medium"/>
            </a:endParaRPr>
          </a:p>
        </p:txBody>
      </p:sp>
      <p:sp>
        <p:nvSpPr>
          <p:cNvPr id="318" name="Google Shape;318;p3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p>
        </p:txBody>
      </p:sp>
      <p:sp>
        <p:nvSpPr>
          <p:cNvPr id="319" name="Google Shape;319;p30"/>
          <p:cNvSpPr/>
          <p:nvPr/>
        </p:nvSpPr>
        <p:spPr>
          <a:xfrm>
            <a:off x="385400" y="3491525"/>
            <a:ext cx="5519100" cy="8580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365750" wrap="square" tIns="91425">
            <a:noAutofit/>
          </a:bodyPr>
          <a:lstStyle/>
          <a:p>
            <a:pPr indent="-238759" lvl="0" marL="274320" marR="0" rtl="0" algn="l">
              <a:lnSpc>
                <a:spcPct val="100000"/>
              </a:lnSpc>
              <a:spcBef>
                <a:spcPts val="0"/>
              </a:spcBef>
              <a:spcAft>
                <a:spcPts val="0"/>
              </a:spcAft>
              <a:buClr>
                <a:schemeClr val="accent1"/>
              </a:buClr>
              <a:buSzPts val="1600"/>
              <a:buFont typeface="Google Sans"/>
              <a:buAutoNum type="arabicPeriod" startAt="4"/>
            </a:pPr>
            <a:r>
              <a:rPr lang="en" sz="1600">
                <a:solidFill>
                  <a:schemeClr val="dk2"/>
                </a:solidFill>
                <a:latin typeface="Google Sans Medium"/>
                <a:ea typeface="Google Sans Medium"/>
                <a:cs typeface="Google Sans Medium"/>
                <a:sym typeface="Google Sans Medium"/>
              </a:rPr>
              <a:t>What is the </a:t>
            </a:r>
            <a:r>
              <a:rPr lang="en" sz="1600">
                <a:solidFill>
                  <a:schemeClr val="accent1"/>
                </a:solidFill>
                <a:latin typeface="Google Sans Medium"/>
                <a:ea typeface="Google Sans Medium"/>
                <a:cs typeface="Google Sans Medium"/>
                <a:sym typeface="Google Sans Medium"/>
              </a:rPr>
              <a:t>Cyberbully</a:t>
            </a:r>
            <a:r>
              <a:rPr lang="en" sz="1600">
                <a:solidFill>
                  <a:schemeClr val="dk2"/>
                </a:solidFill>
                <a:latin typeface="Google Sans Medium"/>
                <a:ea typeface="Google Sans Medium"/>
                <a:cs typeface="Google Sans Medium"/>
                <a:sym typeface="Google Sans Medium"/>
              </a:rPr>
              <a:t> like? How does their </a:t>
            </a:r>
            <a:r>
              <a:rPr lang="en" sz="1600">
                <a:solidFill>
                  <a:schemeClr val="accent1"/>
                </a:solidFill>
                <a:latin typeface="Google Sans Medium"/>
                <a:ea typeface="Google Sans Medium"/>
                <a:cs typeface="Google Sans Medium"/>
                <a:sym typeface="Google Sans Medium"/>
              </a:rPr>
              <a:t>behaviour</a:t>
            </a:r>
            <a:r>
              <a:rPr lang="en" sz="1600">
                <a:solidFill>
                  <a:schemeClr val="dk2"/>
                </a:solidFill>
                <a:latin typeface="Google Sans Medium"/>
                <a:ea typeface="Google Sans Medium"/>
                <a:cs typeface="Google Sans Medium"/>
                <a:sym typeface="Google Sans Medium"/>
              </a:rPr>
              <a:t> affect the game?</a:t>
            </a:r>
            <a:endParaRPr sz="16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1000"/>
                                        <p:tgtEl>
                                          <p:spTgt spid="31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6"/>
                                        </p:tgtEl>
                                        <p:attrNameLst>
                                          <p:attrName>style.visibility</p:attrName>
                                        </p:attrNameLst>
                                      </p:cBhvr>
                                      <p:to>
                                        <p:strVal val="visible"/>
                                      </p:to>
                                    </p:set>
                                    <p:animEffect filter="fade" transition="in">
                                      <p:cBhvr>
                                        <p:cTn dur="1000"/>
                                        <p:tgtEl>
                                          <p:spTgt spid="3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10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1000"/>
                                        <p:tgtEl>
                                          <p:spTgt spid="3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23" name="Shape 323"/>
        <p:cNvGrpSpPr/>
        <p:nvPr/>
      </p:nvGrpSpPr>
      <p:grpSpPr>
        <a:xfrm>
          <a:off x="0" y="0"/>
          <a:ext cx="0" cy="0"/>
          <a:chOff x="0" y="0"/>
          <a:chExt cx="0" cy="0"/>
        </a:xfrm>
      </p:grpSpPr>
      <p:sp>
        <p:nvSpPr>
          <p:cNvPr id="324" name="Google Shape;324;p31"/>
          <p:cNvSpPr/>
          <p:nvPr/>
        </p:nvSpPr>
        <p:spPr>
          <a:xfrm flipH="1" rot="10800000">
            <a:off x="4582679" y="0"/>
            <a:ext cx="45720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325" name="Google Shape;325;p31"/>
          <p:cNvSpPr/>
          <p:nvPr/>
        </p:nvSpPr>
        <p:spPr>
          <a:xfrm>
            <a:off x="387300" y="1109250"/>
            <a:ext cx="2662800" cy="1560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a:pPr>
            <a:r>
              <a:rPr lang="en" sz="1300">
                <a:solidFill>
                  <a:schemeClr val="dk2"/>
                </a:solidFill>
                <a:latin typeface="Google Sans Medium"/>
                <a:ea typeface="Google Sans Medium"/>
                <a:cs typeface="Google Sans Medium"/>
                <a:sym typeface="Google Sans Medium"/>
              </a:rPr>
              <a:t>What scenario in</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Kind Kingdom</a:t>
            </a:r>
            <a:r>
              <a:rPr lang="en" sz="1300">
                <a:solidFill>
                  <a:srgbClr val="666666"/>
                </a:solidFill>
                <a:latin typeface="Google Sans Medium"/>
                <a:ea typeface="Google Sans Medium"/>
                <a:cs typeface="Google Sans Medium"/>
                <a:sym typeface="Google Sans Medium"/>
              </a:rPr>
              <a:t> </a:t>
            </a:r>
            <a:r>
              <a:rPr lang="en" sz="1300">
                <a:solidFill>
                  <a:schemeClr val="dk2"/>
                </a:solidFill>
                <a:latin typeface="Google Sans Medium"/>
                <a:ea typeface="Google Sans Medium"/>
                <a:cs typeface="Google Sans Medium"/>
                <a:sym typeface="Google Sans Medium"/>
              </a:rPr>
              <a:t>do you </a:t>
            </a:r>
            <a:r>
              <a:rPr lang="en" sz="1300">
                <a:solidFill>
                  <a:schemeClr val="accent1"/>
                </a:solidFill>
                <a:latin typeface="Google Sans Medium"/>
                <a:ea typeface="Google Sans Medium"/>
                <a:cs typeface="Google Sans Medium"/>
                <a:sym typeface="Google Sans Medium"/>
              </a:rPr>
              <a:t>relate </a:t>
            </a:r>
            <a:br>
              <a:rPr lang="en" sz="1300">
                <a:solidFill>
                  <a:schemeClr val="accent1"/>
                </a:solidFill>
                <a:latin typeface="Google Sans Medium"/>
                <a:ea typeface="Google Sans Medium"/>
                <a:cs typeface="Google Sans Medium"/>
                <a:sym typeface="Google Sans Medium"/>
              </a:rPr>
            </a:br>
            <a:r>
              <a:rPr lang="en" sz="1300">
                <a:solidFill>
                  <a:schemeClr val="accent1"/>
                </a:solidFill>
                <a:latin typeface="Google Sans Medium"/>
                <a:ea typeface="Google Sans Medium"/>
                <a:cs typeface="Google Sans Medium"/>
                <a:sym typeface="Google Sans Medium"/>
              </a:rPr>
              <a:t>to most </a:t>
            </a:r>
            <a:r>
              <a:rPr lang="en" sz="1300">
                <a:solidFill>
                  <a:schemeClr val="dk2"/>
                </a:solidFill>
                <a:latin typeface="Google Sans Medium"/>
                <a:ea typeface="Google Sans Medium"/>
                <a:cs typeface="Google Sans Medium"/>
                <a:sym typeface="Google Sans Medium"/>
              </a:rPr>
              <a:t>and why?</a:t>
            </a:r>
            <a:endParaRPr sz="1300">
              <a:solidFill>
                <a:schemeClr val="dk2"/>
              </a:solidFill>
              <a:latin typeface="Google Sans Medium"/>
              <a:ea typeface="Google Sans Medium"/>
              <a:cs typeface="Google Sans Medium"/>
              <a:sym typeface="Google Sans Medium"/>
            </a:endParaRPr>
          </a:p>
        </p:txBody>
      </p:sp>
      <p:sp>
        <p:nvSpPr>
          <p:cNvPr id="326" name="Google Shape;326;p31"/>
          <p:cNvSpPr/>
          <p:nvPr/>
        </p:nvSpPr>
        <p:spPr>
          <a:xfrm>
            <a:off x="3238025" y="1109250"/>
            <a:ext cx="2662800" cy="1536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startAt="2"/>
            </a:pPr>
            <a:r>
              <a:rPr lang="en" sz="1300">
                <a:solidFill>
                  <a:schemeClr val="dk2"/>
                </a:solidFill>
                <a:latin typeface="Google Sans Medium"/>
                <a:ea typeface="Google Sans Medium"/>
                <a:cs typeface="Google Sans Medium"/>
                <a:sym typeface="Google Sans Medium"/>
              </a:rPr>
              <a:t>Describe a time when youʼve</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taken action </a:t>
            </a:r>
            <a:r>
              <a:rPr lang="en" sz="1300">
                <a:solidFill>
                  <a:schemeClr val="dk2"/>
                </a:solidFill>
                <a:latin typeface="Google Sans Medium"/>
                <a:ea typeface="Google Sans Medium"/>
                <a:cs typeface="Google Sans Medium"/>
                <a:sym typeface="Google Sans Medium"/>
              </a:rPr>
              <a:t>to</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spread kindness</a:t>
            </a:r>
            <a:r>
              <a:rPr lang="en" sz="1300">
                <a:solidFill>
                  <a:srgbClr val="666666"/>
                </a:solidFill>
                <a:latin typeface="Google Sans Medium"/>
                <a:ea typeface="Google Sans Medium"/>
                <a:cs typeface="Google Sans Medium"/>
                <a:sym typeface="Google Sans Medium"/>
              </a:rPr>
              <a:t> </a:t>
            </a:r>
            <a:r>
              <a:rPr lang="en" sz="1300">
                <a:solidFill>
                  <a:schemeClr val="dk2"/>
                </a:solidFill>
                <a:latin typeface="Google Sans Medium"/>
                <a:ea typeface="Google Sans Medium"/>
                <a:cs typeface="Google Sans Medium"/>
                <a:sym typeface="Google Sans Medium"/>
              </a:rPr>
              <a:t>to others online.</a:t>
            </a:r>
            <a:endParaRPr sz="1300">
              <a:solidFill>
                <a:schemeClr val="dk2"/>
              </a:solidFill>
              <a:latin typeface="Google Sans Medium"/>
              <a:ea typeface="Google Sans Medium"/>
              <a:cs typeface="Google Sans Medium"/>
              <a:sym typeface="Google Sans Medium"/>
            </a:endParaRPr>
          </a:p>
        </p:txBody>
      </p:sp>
      <p:sp>
        <p:nvSpPr>
          <p:cNvPr id="327" name="Google Shape;327;p31"/>
          <p:cNvSpPr/>
          <p:nvPr/>
        </p:nvSpPr>
        <p:spPr>
          <a:xfrm>
            <a:off x="6088750" y="1109250"/>
            <a:ext cx="2662800" cy="1560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startAt="3"/>
            </a:pPr>
            <a:r>
              <a:rPr lang="en" sz="1300">
                <a:solidFill>
                  <a:schemeClr val="dk2"/>
                </a:solidFill>
                <a:latin typeface="Google Sans Medium"/>
                <a:ea typeface="Google Sans Medium"/>
                <a:cs typeface="Google Sans Medium"/>
                <a:sym typeface="Google Sans Medium"/>
              </a:rPr>
              <a:t>In what situation would </a:t>
            </a:r>
            <a:br>
              <a:rPr lang="en" sz="1300">
                <a:solidFill>
                  <a:schemeClr val="dk2"/>
                </a:solidFill>
                <a:latin typeface="Google Sans Medium"/>
                <a:ea typeface="Google Sans Medium"/>
                <a:cs typeface="Google Sans Medium"/>
                <a:sym typeface="Google Sans Medium"/>
              </a:rPr>
            </a:br>
            <a:r>
              <a:rPr lang="en" sz="1300">
                <a:solidFill>
                  <a:schemeClr val="dk2"/>
                </a:solidFill>
                <a:latin typeface="Google Sans Medium"/>
                <a:ea typeface="Google Sans Medium"/>
                <a:cs typeface="Google Sans Medium"/>
                <a:sym typeface="Google Sans Medium"/>
              </a:rPr>
              <a:t>it be </a:t>
            </a:r>
            <a:r>
              <a:rPr lang="en" sz="1300">
                <a:solidFill>
                  <a:schemeClr val="accent1"/>
                </a:solidFill>
                <a:latin typeface="Google Sans Medium"/>
                <a:ea typeface="Google Sans Medium"/>
                <a:cs typeface="Google Sans Medium"/>
                <a:sym typeface="Google Sans Medium"/>
              </a:rPr>
              <a:t>appropriate</a:t>
            </a:r>
            <a:r>
              <a:rPr lang="en" sz="1300">
                <a:solidFill>
                  <a:schemeClr val="dk2"/>
                </a:solidFill>
                <a:latin typeface="Google Sans Medium"/>
                <a:ea typeface="Google Sans Medium"/>
                <a:cs typeface="Google Sans Medium"/>
                <a:sym typeface="Google Sans Medium"/>
              </a:rPr>
              <a:t> to</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block someone online</a:t>
            </a:r>
            <a:r>
              <a:rPr lang="en" sz="1300">
                <a:solidFill>
                  <a:schemeClr val="dk2"/>
                </a:solidFill>
                <a:latin typeface="Google Sans Medium"/>
                <a:ea typeface="Google Sans Medium"/>
                <a:cs typeface="Google Sans Medium"/>
                <a:sym typeface="Google Sans Medium"/>
              </a:rPr>
              <a:t>?</a:t>
            </a:r>
            <a:endParaRPr sz="1300">
              <a:solidFill>
                <a:schemeClr val="dk2"/>
              </a:solidFill>
              <a:latin typeface="Google Sans Medium"/>
              <a:ea typeface="Google Sans Medium"/>
              <a:cs typeface="Google Sans Medium"/>
              <a:sym typeface="Google Sans Medium"/>
            </a:endParaRPr>
          </a:p>
        </p:txBody>
      </p:sp>
      <p:sp>
        <p:nvSpPr>
          <p:cNvPr id="328" name="Google Shape;328;p31"/>
          <p:cNvSpPr/>
          <p:nvPr/>
        </p:nvSpPr>
        <p:spPr>
          <a:xfrm>
            <a:off x="387300" y="2878375"/>
            <a:ext cx="2662800" cy="15366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startAt="4"/>
            </a:pPr>
            <a:r>
              <a:rPr lang="en" sz="1300">
                <a:solidFill>
                  <a:schemeClr val="dk2"/>
                </a:solidFill>
                <a:latin typeface="Google Sans Medium"/>
                <a:ea typeface="Google Sans Medium"/>
                <a:cs typeface="Google Sans Medium"/>
                <a:sym typeface="Google Sans Medium"/>
              </a:rPr>
              <a:t>In what situation would it be </a:t>
            </a:r>
            <a:r>
              <a:rPr lang="en" sz="1300">
                <a:solidFill>
                  <a:schemeClr val="accent1"/>
                </a:solidFill>
                <a:latin typeface="Google Sans Medium"/>
                <a:ea typeface="Google Sans Medium"/>
                <a:cs typeface="Google Sans Medium"/>
                <a:sym typeface="Google Sans Medium"/>
              </a:rPr>
              <a:t>appropriate</a:t>
            </a:r>
            <a:r>
              <a:rPr lang="en" sz="1300">
                <a:solidFill>
                  <a:srgbClr val="666666"/>
                </a:solidFill>
                <a:latin typeface="Google Sans Medium"/>
                <a:ea typeface="Google Sans Medium"/>
                <a:cs typeface="Google Sans Medium"/>
                <a:sym typeface="Google Sans Medium"/>
              </a:rPr>
              <a:t> to </a:t>
            </a:r>
            <a:r>
              <a:rPr lang="en" sz="1300">
                <a:solidFill>
                  <a:schemeClr val="accent1"/>
                </a:solidFill>
                <a:latin typeface="Google Sans Medium"/>
                <a:ea typeface="Google Sans Medium"/>
                <a:cs typeface="Google Sans Medium"/>
                <a:sym typeface="Google Sans Medium"/>
              </a:rPr>
              <a:t>report someoneʼs behaviour</a:t>
            </a:r>
            <a:r>
              <a:rPr lang="en" sz="1300">
                <a:solidFill>
                  <a:srgbClr val="666666"/>
                </a:solidFill>
                <a:latin typeface="Google Sans Medium"/>
                <a:ea typeface="Google Sans Medium"/>
                <a:cs typeface="Google Sans Medium"/>
                <a:sym typeface="Google Sans Medium"/>
              </a:rPr>
              <a:t>?</a:t>
            </a:r>
            <a:endParaRPr sz="1300">
              <a:solidFill>
                <a:srgbClr val="666666"/>
              </a:solidFill>
              <a:latin typeface="Google Sans Medium"/>
              <a:ea typeface="Google Sans Medium"/>
              <a:cs typeface="Google Sans Medium"/>
              <a:sym typeface="Google Sans Medium"/>
            </a:endParaRPr>
          </a:p>
        </p:txBody>
      </p:sp>
      <p:sp>
        <p:nvSpPr>
          <p:cNvPr id="329" name="Google Shape;329;p31"/>
          <p:cNvSpPr/>
          <p:nvPr/>
        </p:nvSpPr>
        <p:spPr>
          <a:xfrm>
            <a:off x="3238013" y="2854075"/>
            <a:ext cx="2662800" cy="1560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startAt="5"/>
            </a:pPr>
            <a:r>
              <a:rPr lang="en" sz="1300">
                <a:solidFill>
                  <a:schemeClr val="dk2"/>
                </a:solidFill>
                <a:latin typeface="Google Sans Medium"/>
                <a:ea typeface="Google Sans Medium"/>
                <a:cs typeface="Google Sans Medium"/>
                <a:sym typeface="Google Sans Medium"/>
              </a:rPr>
              <a:t>Why do you think the character in Kind Kingdom is called a</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Cyberbully</a:t>
            </a:r>
            <a:r>
              <a:rPr lang="en" sz="1300">
                <a:solidFill>
                  <a:schemeClr val="dk2"/>
                </a:solidFill>
                <a:latin typeface="Google Sans Medium"/>
                <a:ea typeface="Google Sans Medium"/>
                <a:cs typeface="Google Sans Medium"/>
                <a:sym typeface="Google Sans Medium"/>
              </a:rPr>
              <a:t>?</a:t>
            </a:r>
            <a:r>
              <a:rPr lang="en" sz="1300">
                <a:solidFill>
                  <a:srgbClr val="666666"/>
                </a:solidFill>
                <a:latin typeface="Google Sans Medium"/>
                <a:ea typeface="Google Sans Medium"/>
                <a:cs typeface="Google Sans Medium"/>
                <a:sym typeface="Google Sans Medium"/>
              </a:rPr>
              <a:t> </a:t>
            </a:r>
            <a:r>
              <a:rPr lang="en" sz="1300">
                <a:solidFill>
                  <a:schemeClr val="dk2"/>
                </a:solidFill>
                <a:latin typeface="Google Sans Medium"/>
                <a:ea typeface="Google Sans Medium"/>
                <a:cs typeface="Google Sans Medium"/>
                <a:sym typeface="Google Sans Medium"/>
              </a:rPr>
              <a:t>Describe this characterʼs </a:t>
            </a:r>
            <a:r>
              <a:rPr lang="en" sz="1300">
                <a:solidFill>
                  <a:schemeClr val="accent1"/>
                </a:solidFill>
                <a:latin typeface="Google Sans Medium"/>
                <a:ea typeface="Google Sans Medium"/>
                <a:cs typeface="Google Sans Medium"/>
                <a:sym typeface="Google Sans Medium"/>
              </a:rPr>
              <a:t>qualities </a:t>
            </a:r>
            <a:r>
              <a:rPr lang="en" sz="1300">
                <a:solidFill>
                  <a:schemeClr val="dk2"/>
                </a:solidFill>
                <a:latin typeface="Google Sans Medium"/>
                <a:ea typeface="Google Sans Medium"/>
                <a:cs typeface="Google Sans Medium"/>
                <a:sym typeface="Google Sans Medium"/>
              </a:rPr>
              <a:t>and how their</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actions affect the game</a:t>
            </a:r>
            <a:r>
              <a:rPr lang="en" sz="1300">
                <a:solidFill>
                  <a:srgbClr val="666666"/>
                </a:solidFill>
                <a:latin typeface="Google Sans Medium"/>
                <a:ea typeface="Google Sans Medium"/>
                <a:cs typeface="Google Sans Medium"/>
                <a:sym typeface="Google Sans Medium"/>
              </a:rPr>
              <a:t>.</a:t>
            </a:r>
            <a:endParaRPr sz="1300">
              <a:solidFill>
                <a:srgbClr val="666666"/>
              </a:solidFill>
              <a:latin typeface="Google Sans Medium"/>
              <a:ea typeface="Google Sans Medium"/>
              <a:cs typeface="Google Sans Medium"/>
              <a:sym typeface="Google Sans Medium"/>
            </a:endParaRPr>
          </a:p>
        </p:txBody>
      </p:sp>
      <p:sp>
        <p:nvSpPr>
          <p:cNvPr id="330" name="Google Shape;330;p31"/>
          <p:cNvSpPr/>
          <p:nvPr/>
        </p:nvSpPr>
        <p:spPr>
          <a:xfrm>
            <a:off x="6088724" y="2854075"/>
            <a:ext cx="2662800" cy="1560900"/>
          </a:xfrm>
          <a:prstGeom prst="roundRect">
            <a:avLst>
              <a:gd fmla="val 16667" name="adj"/>
            </a:avLst>
          </a:prstGeom>
          <a:solidFill>
            <a:srgbClr val="FFFFFF"/>
          </a:solidFill>
          <a:ln cap="flat" cmpd="sng" w="19050">
            <a:solidFill>
              <a:schemeClr val="accent1"/>
            </a:solidFill>
            <a:prstDash val="solid"/>
            <a:round/>
            <a:headEnd len="sm" w="sm" type="none"/>
            <a:tailEnd len="sm" w="sm" type="none"/>
          </a:ln>
        </p:spPr>
        <p:txBody>
          <a:bodyPr anchorCtr="0" anchor="t" bIns="91425" lIns="91425" spcFirstLastPara="1" rIns="91425" wrap="square" tIns="91425">
            <a:noAutofit/>
          </a:bodyPr>
          <a:lstStyle/>
          <a:p>
            <a:pPr indent="-219709" lvl="0" marL="274320" marR="0" rtl="0" algn="l">
              <a:lnSpc>
                <a:spcPct val="100000"/>
              </a:lnSpc>
              <a:spcBef>
                <a:spcPts val="0"/>
              </a:spcBef>
              <a:spcAft>
                <a:spcPts val="0"/>
              </a:spcAft>
              <a:buClr>
                <a:schemeClr val="accent1"/>
              </a:buClr>
              <a:buSzPts val="1300"/>
              <a:buFont typeface="Google Sans Medium"/>
              <a:buAutoNum type="arabicPeriod" startAt="6"/>
            </a:pPr>
            <a:r>
              <a:rPr lang="en" sz="1300">
                <a:solidFill>
                  <a:schemeClr val="dk2"/>
                </a:solidFill>
                <a:latin typeface="Google Sans Medium"/>
                <a:ea typeface="Google Sans Medium"/>
                <a:cs typeface="Google Sans Medium"/>
                <a:sym typeface="Google Sans Medium"/>
              </a:rPr>
              <a:t>Does this game</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change</a:t>
            </a:r>
            <a:r>
              <a:rPr lang="en" sz="1300">
                <a:solidFill>
                  <a:srgbClr val="666666"/>
                </a:solidFill>
                <a:latin typeface="Google Sans Medium"/>
                <a:ea typeface="Google Sans Medium"/>
                <a:cs typeface="Google Sans Medium"/>
                <a:sym typeface="Google Sans Medium"/>
              </a:rPr>
              <a:t> </a:t>
            </a:r>
            <a:r>
              <a:rPr lang="en" sz="1300">
                <a:solidFill>
                  <a:schemeClr val="dk2"/>
                </a:solidFill>
                <a:latin typeface="Google Sans Medium"/>
                <a:ea typeface="Google Sans Medium"/>
                <a:cs typeface="Google Sans Medium"/>
                <a:sym typeface="Google Sans Medium"/>
              </a:rPr>
              <a:t>the way you plan to</a:t>
            </a:r>
            <a:r>
              <a:rPr lang="en" sz="1300">
                <a:solidFill>
                  <a:srgbClr val="666666"/>
                </a:solidFill>
                <a:latin typeface="Google Sans Medium"/>
                <a:ea typeface="Google Sans Medium"/>
                <a:cs typeface="Google Sans Medium"/>
                <a:sym typeface="Google Sans Medium"/>
              </a:rPr>
              <a:t> </a:t>
            </a:r>
            <a:r>
              <a:rPr lang="en" sz="1300">
                <a:solidFill>
                  <a:schemeClr val="accent1"/>
                </a:solidFill>
                <a:latin typeface="Google Sans Medium"/>
                <a:ea typeface="Google Sans Medium"/>
                <a:cs typeface="Google Sans Medium"/>
                <a:sym typeface="Google Sans Medium"/>
              </a:rPr>
              <a:t>behave towards others</a:t>
            </a:r>
            <a:r>
              <a:rPr lang="en" sz="1300">
                <a:solidFill>
                  <a:schemeClr val="dk2"/>
                </a:solidFill>
                <a:latin typeface="Google Sans Medium"/>
                <a:ea typeface="Google Sans Medium"/>
                <a:cs typeface="Google Sans Medium"/>
                <a:sym typeface="Google Sans Medium"/>
              </a:rPr>
              <a:t>?</a:t>
            </a:r>
            <a:endParaRPr sz="1300">
              <a:solidFill>
                <a:schemeClr val="dk2"/>
              </a:solidFill>
              <a:latin typeface="Google Sans Medium"/>
              <a:ea typeface="Google Sans Medium"/>
              <a:cs typeface="Google Sans Medium"/>
              <a:sym typeface="Google Sans Medium"/>
            </a:endParaRPr>
          </a:p>
        </p:txBody>
      </p:sp>
      <p:sp>
        <p:nvSpPr>
          <p:cNvPr id="331" name="Google Shape;331;p31"/>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p>
        </p:txBody>
      </p:sp>
      <p:pic>
        <p:nvPicPr>
          <p:cNvPr id="332" name="Google Shape;332;p31"/>
          <p:cNvPicPr preferRelativeResize="0"/>
          <p:nvPr/>
        </p:nvPicPr>
        <p:blipFill>
          <a:blip r:embed="rId3">
            <a:alphaModFix/>
          </a:blip>
          <a:stretch>
            <a:fillRect/>
          </a:stretch>
        </p:blipFill>
        <p:spPr>
          <a:xfrm>
            <a:off x="8202597" y="370650"/>
            <a:ext cx="556075" cy="605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1000"/>
                                        <p:tgtEl>
                                          <p:spTgt spid="3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1000"/>
                                        <p:tgtEl>
                                          <p:spTgt spid="3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7"/>
                                        </p:tgtEl>
                                        <p:attrNameLst>
                                          <p:attrName>style.visibility</p:attrName>
                                        </p:attrNameLst>
                                      </p:cBhvr>
                                      <p:to>
                                        <p:strVal val="visible"/>
                                      </p:to>
                                    </p:set>
                                    <p:animEffect filter="fade" transition="in">
                                      <p:cBhvr>
                                        <p:cTn dur="1000"/>
                                        <p:tgtEl>
                                          <p:spTgt spid="32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8"/>
                                        </p:tgtEl>
                                        <p:attrNameLst>
                                          <p:attrName>style.visibility</p:attrName>
                                        </p:attrNameLst>
                                      </p:cBhvr>
                                      <p:to>
                                        <p:strVal val="visible"/>
                                      </p:to>
                                    </p:set>
                                    <p:animEffect filter="fade" transition="in">
                                      <p:cBhvr>
                                        <p:cTn dur="1000"/>
                                        <p:tgtEl>
                                          <p:spTgt spid="32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gtEl>
                                        <p:attrNameLst>
                                          <p:attrName>style.visibility</p:attrName>
                                        </p:attrNameLst>
                                      </p:cBhvr>
                                      <p:to>
                                        <p:strVal val="visible"/>
                                      </p:to>
                                    </p:set>
                                    <p:animEffect filter="fade" transition="in">
                                      <p:cBhvr>
                                        <p:cTn dur="1000"/>
                                        <p:tgtEl>
                                          <p:spTgt spid="32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0"/>
                                        </p:tgtEl>
                                        <p:attrNameLst>
                                          <p:attrName>style.visibility</p:attrName>
                                        </p:attrNameLst>
                                      </p:cBhvr>
                                      <p:to>
                                        <p:strVal val="visible"/>
                                      </p:to>
                                    </p:set>
                                    <p:animEffect filter="fade" transition="in">
                                      <p:cBhvr>
                                        <p:cTn dur="1000"/>
                                        <p:tgtEl>
                                          <p:spTgt spid="3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336" name="Shape 336"/>
        <p:cNvGrpSpPr/>
        <p:nvPr/>
      </p:nvGrpSpPr>
      <p:grpSpPr>
        <a:xfrm>
          <a:off x="0" y="0"/>
          <a:ext cx="0" cy="0"/>
          <a:chOff x="0" y="0"/>
          <a:chExt cx="0" cy="0"/>
        </a:xfrm>
      </p:grpSpPr>
      <p:sp>
        <p:nvSpPr>
          <p:cNvPr id="337" name="Google Shape;337;p32"/>
          <p:cNvSpPr txBox="1"/>
          <p:nvPr/>
        </p:nvSpPr>
        <p:spPr>
          <a:xfrm>
            <a:off x="379925" y="3554300"/>
            <a:ext cx="83733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en" sz="2800">
                <a:solidFill>
                  <a:schemeClr val="dk2"/>
                </a:solidFill>
                <a:latin typeface="Google Sans Medium"/>
                <a:ea typeface="Google Sans Medium"/>
                <a:cs typeface="Google Sans Medium"/>
                <a:sym typeface="Google Sans Medium"/>
              </a:rPr>
              <a:t>How have you learnt to be kind online?</a:t>
            </a:r>
            <a:endParaRPr sz="2800">
              <a:solidFill>
                <a:schemeClr val="dk2"/>
              </a:solidFill>
              <a:latin typeface="Google Sans Medium"/>
              <a:ea typeface="Google Sans Medium"/>
              <a:cs typeface="Google Sans Medium"/>
              <a:sym typeface="Google Sans Medium"/>
            </a:endParaRPr>
          </a:p>
        </p:txBody>
      </p:sp>
      <p:sp>
        <p:nvSpPr>
          <p:cNvPr id="338" name="Google Shape;338;p32"/>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339" name="Google Shape;339;p32"/>
          <p:cNvGrpSpPr/>
          <p:nvPr/>
        </p:nvGrpSpPr>
        <p:grpSpPr>
          <a:xfrm>
            <a:off x="379916" y="4579468"/>
            <a:ext cx="2000359" cy="285300"/>
            <a:chOff x="379916" y="4579468"/>
            <a:chExt cx="2000359" cy="285300"/>
          </a:xfrm>
        </p:grpSpPr>
        <p:cxnSp>
          <p:nvCxnSpPr>
            <p:cNvPr id="340" name="Google Shape;340;p32"/>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341" name="Google Shape;341;p32"/>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342" name="Google Shape;342;p32"/>
            <p:cNvPicPr preferRelativeResize="0"/>
            <p:nvPr/>
          </p:nvPicPr>
          <p:blipFill>
            <a:blip r:embed="rId4">
              <a:alphaModFix/>
            </a:blip>
            <a:stretch>
              <a:fillRect/>
            </a:stretch>
          </p:blipFill>
          <p:spPr>
            <a:xfrm>
              <a:off x="1286950" y="4643495"/>
              <a:ext cx="1093325" cy="176575"/>
            </a:xfrm>
            <a:prstGeom prst="rect">
              <a:avLst/>
            </a:prstGeom>
            <a:noFill/>
            <a:ln>
              <a:noFill/>
            </a:ln>
          </p:spPr>
        </p:pic>
      </p:grpSp>
      <p:sp>
        <p:nvSpPr>
          <p:cNvPr id="343" name="Google Shape;343;p32"/>
          <p:cNvSpPr txBox="1"/>
          <p:nvPr>
            <p:ph type="title"/>
          </p:nvPr>
        </p:nvSpPr>
        <p:spPr>
          <a:xfrm>
            <a:off x="385375" y="370650"/>
            <a:ext cx="68757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Where do you rate </a:t>
            </a:r>
            <a:br>
              <a:rPr lang="en"/>
            </a:br>
            <a:r>
              <a:rPr lang="en"/>
              <a:t>your confidence now?</a:t>
            </a:r>
            <a:endParaRPr/>
          </a:p>
        </p:txBody>
      </p:sp>
      <p:sp>
        <p:nvSpPr>
          <p:cNvPr id="344" name="Google Shape;344;p32"/>
          <p:cNvSpPr/>
          <p:nvPr/>
        </p:nvSpPr>
        <p:spPr>
          <a:xfrm>
            <a:off x="385375" y="2329675"/>
            <a:ext cx="8373300" cy="1097400"/>
          </a:xfrm>
          <a:prstGeom prst="roundRect">
            <a:avLst>
              <a:gd fmla="val 16667" name="adj"/>
            </a:avLst>
          </a:prstGeom>
          <a:solidFill>
            <a:schemeClr val="lt1"/>
          </a:solidFill>
          <a:ln>
            <a:noFill/>
          </a:ln>
          <a:effectLst>
            <a:outerShdw blurRad="371475" rotWithShape="0" algn="bl" dir="5400000" dist="133350">
              <a:srgbClr val="000000">
                <a:alpha val="26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txBox="1"/>
          <p:nvPr/>
        </p:nvSpPr>
        <p:spPr>
          <a:xfrm>
            <a:off x="464100" y="2761966"/>
            <a:ext cx="2294400" cy="6279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lang="en" sz="1600">
                <a:solidFill>
                  <a:schemeClr val="accent5"/>
                </a:solidFill>
                <a:latin typeface="Google Sans Medium"/>
                <a:ea typeface="Google Sans Medium"/>
                <a:cs typeface="Google Sans Medium"/>
                <a:sym typeface="Google Sans Medium"/>
              </a:rPr>
              <a:t>Not </a:t>
            </a:r>
            <a:br>
              <a:rPr lang="en" sz="1600">
                <a:solidFill>
                  <a:schemeClr val="accent5"/>
                </a:solidFill>
                <a:latin typeface="Google Sans Medium"/>
                <a:ea typeface="Google Sans Medium"/>
                <a:cs typeface="Google Sans Medium"/>
                <a:sym typeface="Google Sans Medium"/>
              </a:rPr>
            </a:br>
            <a:r>
              <a:rPr lang="en" sz="1600">
                <a:solidFill>
                  <a:schemeClr val="accent5"/>
                </a:solidFill>
                <a:latin typeface="Google Sans Medium"/>
                <a:ea typeface="Google Sans Medium"/>
                <a:cs typeface="Google Sans Medium"/>
                <a:sym typeface="Google Sans Medium"/>
              </a:rPr>
              <a:t>confident</a:t>
            </a:r>
            <a:endParaRPr sz="1600">
              <a:solidFill>
                <a:schemeClr val="accent5"/>
              </a:solidFill>
              <a:latin typeface="Google Sans Medium"/>
              <a:ea typeface="Google Sans Medium"/>
              <a:cs typeface="Google Sans Medium"/>
              <a:sym typeface="Google Sans Medium"/>
            </a:endParaRPr>
          </a:p>
        </p:txBody>
      </p:sp>
      <p:sp>
        <p:nvSpPr>
          <p:cNvPr id="346" name="Google Shape;346;p32"/>
          <p:cNvSpPr txBox="1"/>
          <p:nvPr/>
        </p:nvSpPr>
        <p:spPr>
          <a:xfrm>
            <a:off x="6499025" y="2761966"/>
            <a:ext cx="2174400" cy="627900"/>
          </a:xfrm>
          <a:prstGeom prst="rect">
            <a:avLst/>
          </a:prstGeom>
          <a:noFill/>
          <a:ln>
            <a:noFill/>
          </a:ln>
        </p:spPr>
        <p:txBody>
          <a:bodyPr anchorCtr="0" anchor="t" bIns="91425" lIns="91425" spcFirstLastPara="1" rIns="91425" wrap="square" tIns="91425">
            <a:spAutoFit/>
          </a:bodyPr>
          <a:lstStyle/>
          <a:p>
            <a:pPr indent="0" lvl="0" marL="0" rtl="0" algn="r">
              <a:lnSpc>
                <a:spcPct val="90000"/>
              </a:lnSpc>
              <a:spcBef>
                <a:spcPts val="0"/>
              </a:spcBef>
              <a:spcAft>
                <a:spcPts val="0"/>
              </a:spcAft>
              <a:buNone/>
            </a:pPr>
            <a:r>
              <a:rPr lang="en" sz="1600">
                <a:solidFill>
                  <a:schemeClr val="accent5"/>
                </a:solidFill>
                <a:latin typeface="Google Sans Medium"/>
                <a:ea typeface="Google Sans Medium"/>
                <a:cs typeface="Google Sans Medium"/>
                <a:sym typeface="Google Sans Medium"/>
              </a:rPr>
              <a:t>Very </a:t>
            </a:r>
            <a:br>
              <a:rPr lang="en" sz="1600">
                <a:solidFill>
                  <a:schemeClr val="accent5"/>
                </a:solidFill>
                <a:latin typeface="Google Sans Medium"/>
                <a:ea typeface="Google Sans Medium"/>
                <a:cs typeface="Google Sans Medium"/>
                <a:sym typeface="Google Sans Medium"/>
              </a:rPr>
            </a:br>
            <a:r>
              <a:rPr lang="en" sz="1600">
                <a:solidFill>
                  <a:schemeClr val="accent5"/>
                </a:solidFill>
                <a:latin typeface="Google Sans Medium"/>
                <a:ea typeface="Google Sans Medium"/>
                <a:cs typeface="Google Sans Medium"/>
                <a:sym typeface="Google Sans Medium"/>
              </a:rPr>
              <a:t>confident</a:t>
            </a:r>
            <a:endParaRPr sz="1600">
              <a:solidFill>
                <a:schemeClr val="accent5"/>
              </a:solidFill>
              <a:latin typeface="Google Sans Medium"/>
              <a:ea typeface="Google Sans Medium"/>
              <a:cs typeface="Google Sans Medium"/>
              <a:sym typeface="Google Sans Medium"/>
            </a:endParaRPr>
          </a:p>
        </p:txBody>
      </p:sp>
      <p:sp>
        <p:nvSpPr>
          <p:cNvPr id="347" name="Google Shape;347;p32"/>
          <p:cNvSpPr txBox="1"/>
          <p:nvPr/>
        </p:nvSpPr>
        <p:spPr>
          <a:xfrm>
            <a:off x="1267126" y="2577486"/>
            <a:ext cx="6607200" cy="646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accent3"/>
                </a:solidFill>
                <a:latin typeface="Google Sans"/>
                <a:ea typeface="Google Sans"/>
                <a:cs typeface="Google Sans"/>
                <a:sym typeface="Google Sans"/>
              </a:rPr>
              <a:t>1    2    3    4    5    6    7    8    9    10</a:t>
            </a:r>
            <a:endParaRPr sz="3000">
              <a:solidFill>
                <a:schemeClr val="accent3"/>
              </a:solidFill>
            </a:endParaRPr>
          </a:p>
        </p:txBody>
      </p:sp>
      <p:pic>
        <p:nvPicPr>
          <p:cNvPr id="348" name="Google Shape;348;p32"/>
          <p:cNvPicPr preferRelativeResize="0"/>
          <p:nvPr/>
        </p:nvPicPr>
        <p:blipFill>
          <a:blip r:embed="rId5">
            <a:alphaModFix/>
          </a:blip>
          <a:stretch>
            <a:fillRect/>
          </a:stretch>
        </p:blipFill>
        <p:spPr>
          <a:xfrm rot="272832">
            <a:off x="881554" y="1824650"/>
            <a:ext cx="836546" cy="1209524"/>
          </a:xfrm>
          <a:prstGeom prst="rect">
            <a:avLst/>
          </a:prstGeom>
          <a:noFill/>
          <a:ln>
            <a:noFill/>
          </a:ln>
        </p:spPr>
      </p:pic>
      <p:pic>
        <p:nvPicPr>
          <p:cNvPr id="349" name="Google Shape;349;p32"/>
          <p:cNvPicPr preferRelativeResize="0"/>
          <p:nvPr/>
        </p:nvPicPr>
        <p:blipFill rotWithShape="1">
          <a:blip r:embed="rId6">
            <a:alphaModFix/>
          </a:blip>
          <a:srcRect b="-6120" l="6542" r="45454" t="6120"/>
          <a:stretch/>
        </p:blipFill>
        <p:spPr>
          <a:xfrm flipH="1" rot="-298876">
            <a:off x="7195026" y="1641621"/>
            <a:ext cx="1231571" cy="1661463"/>
          </a:xfrm>
          <a:prstGeom prst="rect">
            <a:avLst/>
          </a:prstGeom>
          <a:noFill/>
          <a:ln>
            <a:noFill/>
          </a:ln>
        </p:spPr>
      </p:pic>
      <p:cxnSp>
        <p:nvCxnSpPr>
          <p:cNvPr id="350" name="Google Shape;350;p32"/>
          <p:cNvCxnSpPr/>
          <p:nvPr/>
        </p:nvCxnSpPr>
        <p:spPr>
          <a:xfrm>
            <a:off x="1743410" y="3184375"/>
            <a:ext cx="5612700" cy="0"/>
          </a:xfrm>
          <a:prstGeom prst="straightConnector1">
            <a:avLst/>
          </a:prstGeom>
          <a:noFill/>
          <a:ln cap="flat" cmpd="sng" w="28575">
            <a:solidFill>
              <a:schemeClr val="accent3"/>
            </a:solidFill>
            <a:prstDash val="solid"/>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1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4" name="Shape 354"/>
        <p:cNvGrpSpPr/>
        <p:nvPr/>
      </p:nvGrpSpPr>
      <p:grpSpPr>
        <a:xfrm>
          <a:off x="0" y="0"/>
          <a:ext cx="0" cy="0"/>
          <a:chOff x="0" y="0"/>
          <a:chExt cx="0" cy="0"/>
        </a:xfrm>
      </p:grpSpPr>
      <p:sp>
        <p:nvSpPr>
          <p:cNvPr id="355" name="Google Shape;355;p33"/>
          <p:cNvSpPr/>
          <p:nvPr/>
        </p:nvSpPr>
        <p:spPr>
          <a:xfrm flipH="1" rot="10800000">
            <a:off x="5204180" y="24"/>
            <a:ext cx="3950628"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356" name="Google Shape;356;p33"/>
          <p:cNvSpPr/>
          <p:nvPr/>
        </p:nvSpPr>
        <p:spPr>
          <a:xfrm>
            <a:off x="385375" y="3267549"/>
            <a:ext cx="5350800" cy="11232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365750" wrap="square" tIns="91425">
            <a:noAutofit/>
          </a:bodyPr>
          <a:lstStyle/>
          <a:p>
            <a:pPr indent="-238759" lvl="0" marL="274320" marR="0" rtl="0" algn="l">
              <a:lnSpc>
                <a:spcPct val="100000"/>
              </a:lnSpc>
              <a:spcBef>
                <a:spcPts val="0"/>
              </a:spcBef>
              <a:spcAft>
                <a:spcPts val="0"/>
              </a:spcAft>
              <a:buClr>
                <a:schemeClr val="accent4"/>
              </a:buClr>
              <a:buSzPts val="1600"/>
              <a:buFont typeface="Google Sans"/>
              <a:buAutoNum type="arabicPeriod" startAt="2"/>
            </a:pPr>
            <a:r>
              <a:rPr b="1" lang="en" sz="1600">
                <a:solidFill>
                  <a:schemeClr val="dk2"/>
                </a:solidFill>
                <a:latin typeface="Google Sans"/>
                <a:ea typeface="Google Sans"/>
                <a:cs typeface="Google Sans"/>
                <a:sym typeface="Google Sans"/>
              </a:rPr>
              <a:t>Be Internet Kind</a:t>
            </a:r>
            <a:br>
              <a:rPr b="1" lang="en" sz="1600">
                <a:solidFill>
                  <a:srgbClr val="666666"/>
                </a:solidFill>
                <a:latin typeface="Google Sans"/>
                <a:ea typeface="Google Sans"/>
                <a:cs typeface="Google Sans"/>
                <a:sym typeface="Google Sans"/>
              </a:rPr>
            </a:br>
            <a:r>
              <a:rPr lang="en" sz="1600">
                <a:solidFill>
                  <a:schemeClr val="dk2"/>
                </a:solidFill>
                <a:latin typeface="Google Sans Medium"/>
                <a:ea typeface="Google Sans Medium"/>
                <a:cs typeface="Google Sans Medium"/>
                <a:sym typeface="Google Sans Medium"/>
              </a:rPr>
              <a:t>How to stand up for others and</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what it means to be kind online</a:t>
            </a:r>
            <a:endParaRPr sz="1600">
              <a:solidFill>
                <a:schemeClr val="dk2"/>
              </a:solidFill>
              <a:latin typeface="Google Sans Medium"/>
              <a:ea typeface="Google Sans Medium"/>
              <a:cs typeface="Google Sans Medium"/>
              <a:sym typeface="Google Sans Medium"/>
            </a:endParaRPr>
          </a:p>
        </p:txBody>
      </p:sp>
      <p:sp>
        <p:nvSpPr>
          <p:cNvPr id="357" name="Google Shape;357;p33"/>
          <p:cNvSpPr/>
          <p:nvPr/>
        </p:nvSpPr>
        <p:spPr>
          <a:xfrm>
            <a:off x="385375" y="1820425"/>
            <a:ext cx="5350800" cy="1326900"/>
          </a:xfrm>
          <a:prstGeom prst="roundRect">
            <a:avLst>
              <a:gd fmla="val 14634"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365750" wrap="square" tIns="91425">
            <a:noAutofit/>
          </a:bodyPr>
          <a:lstStyle/>
          <a:p>
            <a:pPr indent="-238759" lvl="0" marL="274320" marR="0" rtl="0" algn="l">
              <a:lnSpc>
                <a:spcPct val="100000"/>
              </a:lnSpc>
              <a:spcBef>
                <a:spcPts val="0"/>
              </a:spcBef>
              <a:spcAft>
                <a:spcPts val="0"/>
              </a:spcAft>
              <a:buClr>
                <a:schemeClr val="accent4"/>
              </a:buClr>
              <a:buSzPts val="1600"/>
              <a:buFont typeface="Google Sans"/>
              <a:buAutoNum type="arabicPeriod"/>
            </a:pPr>
            <a:r>
              <a:rPr b="1" lang="en" sz="1600">
                <a:solidFill>
                  <a:schemeClr val="dk2"/>
                </a:solidFill>
                <a:latin typeface="Google Sans"/>
                <a:ea typeface="Google Sans"/>
                <a:cs typeface="Google Sans"/>
                <a:sym typeface="Google Sans"/>
              </a:rPr>
              <a:t>Be Internet Secure</a:t>
            </a:r>
            <a:br>
              <a:rPr b="1" lang="en" sz="1600">
                <a:solidFill>
                  <a:srgbClr val="666666"/>
                </a:solidFill>
                <a:latin typeface="Google Sans"/>
                <a:ea typeface="Google Sans"/>
                <a:cs typeface="Google Sans"/>
                <a:sym typeface="Google Sans"/>
              </a:rPr>
            </a:br>
            <a:r>
              <a:rPr lang="en" sz="1600">
                <a:solidFill>
                  <a:schemeClr val="dk2"/>
                </a:solidFill>
                <a:latin typeface="Google Sans Medium"/>
                <a:ea typeface="Google Sans Medium"/>
                <a:cs typeface="Google Sans Medium"/>
                <a:sym typeface="Google Sans Medium"/>
              </a:rPr>
              <a:t>Top tips for staying secure online, like:</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strong passwords, privacy settings,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&amp; how to deal with strangers</a:t>
            </a:r>
            <a:endParaRPr sz="1600">
              <a:solidFill>
                <a:schemeClr val="dk2"/>
              </a:solidFill>
              <a:latin typeface="Google Sans Medium"/>
              <a:ea typeface="Google Sans Medium"/>
              <a:cs typeface="Google Sans Medium"/>
              <a:sym typeface="Google Sans Medium"/>
            </a:endParaRPr>
          </a:p>
        </p:txBody>
      </p:sp>
      <p:sp>
        <p:nvSpPr>
          <p:cNvPr id="358" name="Google Shape;358;p33"/>
          <p:cNvSpPr txBox="1"/>
          <p:nvPr>
            <p:ph type="title"/>
          </p:nvPr>
        </p:nvSpPr>
        <p:spPr>
          <a:xfrm>
            <a:off x="385375" y="370650"/>
            <a:ext cx="8342700" cy="1037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4"/>
                </a:solidFill>
              </a:rPr>
              <a:t>Design one </a:t>
            </a:r>
            <a:br>
              <a:rPr lang="en">
                <a:solidFill>
                  <a:schemeClr val="accent4"/>
                </a:solidFill>
              </a:rPr>
            </a:br>
            <a:r>
              <a:rPr lang="en">
                <a:solidFill>
                  <a:schemeClr val="accent4"/>
                </a:solidFill>
              </a:rPr>
              <a:t>of these postcards…</a:t>
            </a:r>
            <a:endParaRPr>
              <a:solidFill>
                <a:schemeClr val="accent4"/>
              </a:solidFill>
            </a:endParaRPr>
          </a:p>
        </p:txBody>
      </p:sp>
      <p:pic>
        <p:nvPicPr>
          <p:cNvPr id="359" name="Google Shape;359;p33"/>
          <p:cNvPicPr preferRelativeResize="0"/>
          <p:nvPr/>
        </p:nvPicPr>
        <p:blipFill>
          <a:blip r:embed="rId3">
            <a:alphaModFix/>
          </a:blip>
          <a:stretch>
            <a:fillRect/>
          </a:stretch>
        </p:blipFill>
        <p:spPr>
          <a:xfrm>
            <a:off x="8280400" y="385613"/>
            <a:ext cx="447675" cy="685800"/>
          </a:xfrm>
          <a:prstGeom prst="rect">
            <a:avLst/>
          </a:prstGeom>
          <a:noFill/>
          <a:ln>
            <a:noFill/>
          </a:ln>
        </p:spPr>
      </p:pic>
      <p:sp>
        <p:nvSpPr>
          <p:cNvPr id="360" name="Google Shape;360;p33"/>
          <p:cNvSpPr/>
          <p:nvPr/>
        </p:nvSpPr>
        <p:spPr>
          <a:xfrm rot="5140092">
            <a:off x="6731076" y="1351980"/>
            <a:ext cx="1517234" cy="2076491"/>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3"/>
          <p:cNvSpPr/>
          <p:nvPr/>
        </p:nvSpPr>
        <p:spPr>
          <a:xfrm rot="5949524">
            <a:off x="6578714" y="2792567"/>
            <a:ext cx="1517243" cy="2076483"/>
          </a:xfrm>
          <a:prstGeom prst="trapezoid">
            <a:avLst>
              <a:gd fmla="val 0" name="adj"/>
            </a:avLst>
          </a:prstGeom>
          <a:solidFill>
            <a:srgbClr val="FFFFFF"/>
          </a:solidFill>
          <a:ln cap="flat" cmpd="sng" w="28575">
            <a:solidFill>
              <a:srgbClr val="3C4043"/>
            </a:solidFill>
            <a:prstDash val="solid"/>
            <a:round/>
            <a:headEnd len="sm" w="sm" type="none"/>
            <a:tailEnd len="sm" w="sm" type="none"/>
          </a:ln>
          <a:effectLst>
            <a:outerShdw blurRad="428625" rotWithShape="0" algn="bl" dir="5280000" dist="142875">
              <a:srgbClr val="000000">
                <a:alpha val="3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2" name="Google Shape;362;p33"/>
          <p:cNvPicPr preferRelativeResize="0"/>
          <p:nvPr/>
        </p:nvPicPr>
        <p:blipFill rotWithShape="1">
          <a:blip r:embed="rId4">
            <a:alphaModFix/>
          </a:blip>
          <a:srcRect b="0" l="-4764" r="-4764" t="0"/>
          <a:stretch/>
        </p:blipFill>
        <p:spPr>
          <a:xfrm rot="758501">
            <a:off x="6708996" y="3176086"/>
            <a:ext cx="1124958" cy="1123203"/>
          </a:xfrm>
          <a:prstGeom prst="rect">
            <a:avLst/>
          </a:prstGeom>
          <a:noFill/>
          <a:ln>
            <a:noFill/>
          </a:ln>
        </p:spPr>
      </p:pic>
      <p:pic>
        <p:nvPicPr>
          <p:cNvPr id="363" name="Google Shape;363;p33"/>
          <p:cNvPicPr preferRelativeResize="0"/>
          <p:nvPr/>
        </p:nvPicPr>
        <p:blipFill rotWithShape="1">
          <a:blip r:embed="rId5">
            <a:alphaModFix/>
          </a:blip>
          <a:srcRect b="0" l="159" r="149" t="0"/>
          <a:stretch/>
        </p:blipFill>
        <p:spPr>
          <a:xfrm rot="779119">
            <a:off x="6868903" y="1965324"/>
            <a:ext cx="1284612" cy="7579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58" name="Shape 58"/>
        <p:cNvGrpSpPr/>
        <p:nvPr/>
      </p:nvGrpSpPr>
      <p:grpSpPr>
        <a:xfrm>
          <a:off x="0" y="0"/>
          <a:ext cx="0" cy="0"/>
          <a:chOff x="0" y="0"/>
          <a:chExt cx="0" cy="0"/>
        </a:xfrm>
      </p:grpSpPr>
      <p:sp>
        <p:nvSpPr>
          <p:cNvPr id="59" name="Google Shape;59;p8"/>
          <p:cNvSpPr/>
          <p:nvPr/>
        </p:nvSpPr>
        <p:spPr>
          <a:xfrm flipH="1" rot="10800000">
            <a:off x="4568750" y="12"/>
            <a:ext cx="4574987"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60" name="Google Shape;60;p8"/>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grpSp>
        <p:nvGrpSpPr>
          <p:cNvPr id="61" name="Google Shape;61;p8"/>
          <p:cNvGrpSpPr/>
          <p:nvPr/>
        </p:nvGrpSpPr>
        <p:grpSpPr>
          <a:xfrm>
            <a:off x="379916" y="4579468"/>
            <a:ext cx="2000359" cy="285300"/>
            <a:chOff x="379916" y="4579468"/>
            <a:chExt cx="2000359" cy="285300"/>
          </a:xfrm>
        </p:grpSpPr>
        <p:cxnSp>
          <p:nvCxnSpPr>
            <p:cNvPr id="62" name="Google Shape;62;p8"/>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63" name="Google Shape;63;p8"/>
            <p:cNvPicPr preferRelativeResize="0"/>
            <p:nvPr/>
          </p:nvPicPr>
          <p:blipFill>
            <a:blip r:embed="rId3">
              <a:alphaModFix/>
            </a:blip>
            <a:stretch>
              <a:fillRect/>
            </a:stretch>
          </p:blipFill>
          <p:spPr>
            <a:xfrm>
              <a:off x="379916" y="4622875"/>
              <a:ext cx="622803" cy="202636"/>
            </a:xfrm>
            <a:prstGeom prst="rect">
              <a:avLst/>
            </a:prstGeom>
            <a:noFill/>
            <a:ln>
              <a:noFill/>
            </a:ln>
          </p:spPr>
        </p:pic>
        <p:pic>
          <p:nvPicPr>
            <p:cNvPr id="64" name="Google Shape;64;p8"/>
            <p:cNvPicPr preferRelativeResize="0"/>
            <p:nvPr/>
          </p:nvPicPr>
          <p:blipFill>
            <a:blip r:embed="rId4">
              <a:alphaModFix/>
            </a:blip>
            <a:stretch>
              <a:fillRect/>
            </a:stretch>
          </p:blipFill>
          <p:spPr>
            <a:xfrm>
              <a:off x="1286950" y="4643495"/>
              <a:ext cx="1093325" cy="176575"/>
            </a:xfrm>
            <a:prstGeom prst="rect">
              <a:avLst/>
            </a:prstGeom>
            <a:noFill/>
            <a:ln>
              <a:noFill/>
            </a:ln>
          </p:spPr>
        </p:pic>
      </p:grpSp>
      <p:sp>
        <p:nvSpPr>
          <p:cNvPr id="65" name="Google Shape;65;p8"/>
          <p:cNvSpPr/>
          <p:nvPr/>
        </p:nvSpPr>
        <p:spPr>
          <a:xfrm>
            <a:off x="1238325" y="1307750"/>
            <a:ext cx="6667200" cy="1760700"/>
          </a:xfrm>
          <a:prstGeom prst="roundRect">
            <a:avLst>
              <a:gd fmla="val 16667"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txBox="1"/>
          <p:nvPr>
            <p:ph type="title"/>
          </p:nvPr>
        </p:nvSpPr>
        <p:spPr>
          <a:xfrm>
            <a:off x="1238275" y="1840336"/>
            <a:ext cx="6667200" cy="965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Now close your eyes…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70" name="Shape 70"/>
        <p:cNvGrpSpPr/>
        <p:nvPr/>
      </p:nvGrpSpPr>
      <p:grpSpPr>
        <a:xfrm>
          <a:off x="0" y="0"/>
          <a:ext cx="0" cy="0"/>
          <a:chOff x="0" y="0"/>
          <a:chExt cx="0" cy="0"/>
        </a:xfrm>
      </p:grpSpPr>
      <p:sp>
        <p:nvSpPr>
          <p:cNvPr id="71" name="Google Shape;71;p9"/>
          <p:cNvSpPr/>
          <p:nvPr/>
        </p:nvSpPr>
        <p:spPr>
          <a:xfrm>
            <a:off x="384900" y="2294725"/>
            <a:ext cx="4720500" cy="760200"/>
          </a:xfrm>
          <a:prstGeom prst="roundRect">
            <a:avLst>
              <a:gd fmla="val 16667" name="adj"/>
            </a:avLst>
          </a:prstGeom>
          <a:solidFill>
            <a:srgbClr val="FFFFFF"/>
          </a:solidFill>
          <a:ln cap="flat" cmpd="sng" w="19050">
            <a:solidFill>
              <a:srgbClr val="FBBC05"/>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600">
              <a:solidFill>
                <a:srgbClr val="3C4043"/>
              </a:solidFill>
              <a:latin typeface="Google Sans Medium"/>
              <a:ea typeface="Google Sans Medium"/>
              <a:cs typeface="Google Sans Medium"/>
              <a:sym typeface="Google Sans Medium"/>
            </a:endParaRPr>
          </a:p>
        </p:txBody>
      </p:sp>
      <p:pic>
        <p:nvPicPr>
          <p:cNvPr id="72" name="Google Shape;72;p9"/>
          <p:cNvPicPr preferRelativeResize="0"/>
          <p:nvPr/>
        </p:nvPicPr>
        <p:blipFill>
          <a:blip r:embed="rId3">
            <a:alphaModFix/>
          </a:blip>
          <a:stretch>
            <a:fillRect/>
          </a:stretch>
        </p:blipFill>
        <p:spPr>
          <a:xfrm>
            <a:off x="4524534" y="2365627"/>
            <a:ext cx="439104" cy="689400"/>
          </a:xfrm>
          <a:prstGeom prst="rect">
            <a:avLst/>
          </a:prstGeom>
          <a:noFill/>
          <a:ln>
            <a:noFill/>
          </a:ln>
        </p:spPr>
      </p:pic>
      <p:sp>
        <p:nvSpPr>
          <p:cNvPr id="73" name="Google Shape;73;p9"/>
          <p:cNvSpPr/>
          <p:nvPr/>
        </p:nvSpPr>
        <p:spPr>
          <a:xfrm flipH="1" rot="10800000">
            <a:off x="6069778" y="12"/>
            <a:ext cx="3079483" cy="5143413"/>
          </a:xfrm>
          <a:custGeom>
            <a:rect b="b" l="l" r="r" t="t"/>
            <a:pathLst>
              <a:path extrusionOk="0" h="209529" w="118362">
                <a:moveTo>
                  <a:pt x="118362" y="0"/>
                </a:moveTo>
                <a:lnTo>
                  <a:pt x="0" y="0"/>
                </a:lnTo>
                <a:lnTo>
                  <a:pt x="39454" y="209529"/>
                </a:lnTo>
                <a:lnTo>
                  <a:pt x="118139" y="209529"/>
                </a:lnTo>
                <a:close/>
              </a:path>
            </a:pathLst>
          </a:custGeom>
          <a:solidFill>
            <a:schemeClr val="accent3"/>
          </a:solidFill>
          <a:ln>
            <a:noFill/>
          </a:ln>
        </p:spPr>
      </p:sp>
      <p:sp>
        <p:nvSpPr>
          <p:cNvPr id="74" name="Google Shape;74;p9"/>
          <p:cNvSpPr txBox="1"/>
          <p:nvPr>
            <p:ph type="title"/>
          </p:nvPr>
        </p:nvSpPr>
        <p:spPr>
          <a:xfrm>
            <a:off x="385375" y="370650"/>
            <a:ext cx="6963300" cy="1804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3"/>
                </a:solidFill>
              </a:rPr>
              <a:t>Why is it important to protect your personal information online?</a:t>
            </a:r>
            <a:endParaRPr>
              <a:solidFill>
                <a:schemeClr val="accent3"/>
              </a:solidFill>
            </a:endParaRPr>
          </a:p>
        </p:txBody>
      </p:sp>
      <p:sp>
        <p:nvSpPr>
          <p:cNvPr id="75" name="Google Shape;75;p9"/>
          <p:cNvSpPr txBox="1"/>
          <p:nvPr/>
        </p:nvSpPr>
        <p:spPr>
          <a:xfrm>
            <a:off x="613966" y="2563270"/>
            <a:ext cx="5041200" cy="221700"/>
          </a:xfrm>
          <a:prstGeom prst="rect">
            <a:avLst/>
          </a:prstGeom>
          <a:noFill/>
          <a:ln>
            <a:noFill/>
          </a:ln>
        </p:spPr>
        <p:txBody>
          <a:bodyPr anchorCtr="0" anchor="t" bIns="0" lIns="0" spcFirstLastPara="1" rIns="0" wrap="square" tIns="0">
            <a:spAutoFit/>
          </a:bodyPr>
          <a:lstStyle/>
          <a:p>
            <a:pPr indent="0" lvl="0" marL="0" rtl="0" algn="l">
              <a:lnSpc>
                <a:spcPct val="9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Write down as many reasons as you can</a:t>
            </a:r>
            <a:endParaRPr sz="1600">
              <a:solidFill>
                <a:schemeClr val="dk2"/>
              </a:solidFill>
              <a:latin typeface="Google Sans Medium"/>
              <a:ea typeface="Google Sans Medium"/>
              <a:cs typeface="Google Sans Medium"/>
              <a:sym typeface="Google Sans Medium"/>
            </a:endParaRPr>
          </a:p>
        </p:txBody>
      </p:sp>
      <p:pic>
        <p:nvPicPr>
          <p:cNvPr id="76" name="Google Shape;76;p9"/>
          <p:cNvPicPr preferRelativeResize="0"/>
          <p:nvPr/>
        </p:nvPicPr>
        <p:blipFill rotWithShape="1">
          <a:blip r:embed="rId4">
            <a:alphaModFix/>
          </a:blip>
          <a:srcRect b="0" l="24081" r="0" t="0"/>
          <a:stretch/>
        </p:blipFill>
        <p:spPr>
          <a:xfrm>
            <a:off x="6193828" y="2035883"/>
            <a:ext cx="2955374" cy="310762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5"/>
                                        </p:tgtEl>
                                        <p:attrNameLst>
                                          <p:attrName>style.visibility</p:attrName>
                                        </p:attrNameLst>
                                      </p:cBhvr>
                                      <p:to>
                                        <p:strVal val="visible"/>
                                      </p:to>
                                    </p:set>
                                    <p:animEffect filter="fade" transition="in">
                                      <p:cBhvr>
                                        <p:cTn dur="1000"/>
                                        <p:tgtEl>
                                          <p:spTgt spid="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0"/>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2"/>
          </a:solidFill>
          <a:ln>
            <a:noFill/>
          </a:ln>
        </p:spPr>
      </p:sp>
      <p:pic>
        <p:nvPicPr>
          <p:cNvPr id="82" name="Google Shape;82;p10"/>
          <p:cNvPicPr preferRelativeResize="0"/>
          <p:nvPr/>
        </p:nvPicPr>
        <p:blipFill>
          <a:blip r:embed="rId3">
            <a:alphaModFix/>
          </a:blip>
          <a:stretch>
            <a:fillRect/>
          </a:stretch>
        </p:blipFill>
        <p:spPr>
          <a:xfrm flipH="1">
            <a:off x="4994224" y="1860875"/>
            <a:ext cx="3448025" cy="3173976"/>
          </a:xfrm>
          <a:prstGeom prst="rect">
            <a:avLst/>
          </a:prstGeom>
          <a:noFill/>
          <a:ln>
            <a:noFill/>
          </a:ln>
        </p:spPr>
      </p:pic>
      <p:pic>
        <p:nvPicPr>
          <p:cNvPr id="83" name="Google Shape;83;p10"/>
          <p:cNvPicPr preferRelativeResize="0"/>
          <p:nvPr/>
        </p:nvPicPr>
        <p:blipFill>
          <a:blip r:embed="rId4">
            <a:alphaModFix/>
          </a:blip>
          <a:stretch>
            <a:fillRect/>
          </a:stretch>
        </p:blipFill>
        <p:spPr>
          <a:xfrm>
            <a:off x="4516479" y="2067443"/>
            <a:ext cx="1199777" cy="1975925"/>
          </a:xfrm>
          <a:prstGeom prst="rect">
            <a:avLst/>
          </a:prstGeom>
          <a:noFill/>
          <a:ln>
            <a:noFill/>
          </a:ln>
        </p:spPr>
      </p:pic>
      <p:sp>
        <p:nvSpPr>
          <p:cNvPr id="84" name="Google Shape;84;p10"/>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solidFill>
                  <a:schemeClr val="accent2"/>
                </a:solidFill>
              </a:rPr>
              <a:t>What is a password?</a:t>
            </a:r>
            <a:endParaRPr>
              <a:solidFill>
                <a:schemeClr val="accent2"/>
              </a:solidFill>
            </a:endParaRPr>
          </a:p>
        </p:txBody>
      </p:sp>
      <p:sp>
        <p:nvSpPr>
          <p:cNvPr id="85" name="Google Shape;85;p10"/>
          <p:cNvSpPr txBox="1"/>
          <p:nvPr>
            <p:ph type="title"/>
          </p:nvPr>
        </p:nvSpPr>
        <p:spPr>
          <a:xfrm>
            <a:off x="385375" y="1105603"/>
            <a:ext cx="5519100" cy="689400"/>
          </a:xfrm>
          <a:prstGeom prst="rect">
            <a:avLst/>
          </a:prstGeom>
        </p:spPr>
        <p:txBody>
          <a:bodyPr anchorCtr="0" anchor="t" bIns="0" lIns="0" spcFirstLastPara="1" rIns="0" wrap="square" tIns="0">
            <a:noAutofit/>
          </a:bodyPr>
          <a:lstStyle/>
          <a:p>
            <a:pPr indent="0" lvl="0" marL="0" rtl="0" algn="l">
              <a:spcBef>
                <a:spcPts val="1000"/>
              </a:spcBef>
              <a:spcAft>
                <a:spcPts val="1000"/>
              </a:spcAft>
              <a:buNone/>
            </a:pPr>
            <a:r>
              <a:rPr lang="en">
                <a:solidFill>
                  <a:schemeClr val="accent2"/>
                </a:solidFill>
              </a:rPr>
              <a:t>Why is it important?</a:t>
            </a:r>
            <a:endParaRPr>
              <a:solidFill>
                <a:schemeClr val="accent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1"/>
          <p:cNvSpPr/>
          <p:nvPr/>
        </p:nvSpPr>
        <p:spPr>
          <a:xfrm flipH="1" rot="10800000">
            <a:off x="6048481" y="0"/>
            <a:ext cx="3106115" cy="5143413"/>
          </a:xfrm>
          <a:custGeom>
            <a:rect b="b" l="l" r="r" t="t"/>
            <a:pathLst>
              <a:path extrusionOk="0" h="209529" w="118362">
                <a:moveTo>
                  <a:pt x="118362" y="0"/>
                </a:moveTo>
                <a:lnTo>
                  <a:pt x="0" y="0"/>
                </a:lnTo>
                <a:lnTo>
                  <a:pt x="39454" y="209529"/>
                </a:lnTo>
                <a:lnTo>
                  <a:pt x="118139" y="209529"/>
                </a:lnTo>
                <a:close/>
              </a:path>
            </a:pathLst>
          </a:custGeom>
          <a:solidFill>
            <a:schemeClr val="accent4"/>
          </a:solidFill>
          <a:ln>
            <a:noFill/>
          </a:ln>
        </p:spPr>
      </p:sp>
      <p:sp>
        <p:nvSpPr>
          <p:cNvPr id="91" name="Google Shape;91;p11"/>
          <p:cNvSpPr txBox="1"/>
          <p:nvPr/>
        </p:nvSpPr>
        <p:spPr>
          <a:xfrm>
            <a:off x="385375" y="370650"/>
            <a:ext cx="5519100" cy="30594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None/>
            </a:pPr>
            <a:r>
              <a:rPr b="1" lang="en" sz="4400">
                <a:solidFill>
                  <a:schemeClr val="accent4"/>
                </a:solidFill>
                <a:latin typeface="Google Sans"/>
                <a:ea typeface="Google Sans"/>
                <a:cs typeface="Google Sans"/>
                <a:sym typeface="Google Sans"/>
              </a:rPr>
              <a:t>How can people be kind online?</a:t>
            </a:r>
            <a:endParaRPr b="1" sz="4400">
              <a:solidFill>
                <a:schemeClr val="accent4"/>
              </a:solidFill>
              <a:latin typeface="Google Sans"/>
              <a:ea typeface="Google Sans"/>
              <a:cs typeface="Google Sans"/>
              <a:sym typeface="Google Sans"/>
            </a:endParaRPr>
          </a:p>
          <a:p>
            <a:pPr indent="0" lvl="0" marL="0" rtl="0" algn="l">
              <a:lnSpc>
                <a:spcPct val="90000"/>
              </a:lnSpc>
              <a:spcBef>
                <a:spcPts val="1000"/>
              </a:spcBef>
              <a:spcAft>
                <a:spcPts val="0"/>
              </a:spcAft>
              <a:buNone/>
            </a:pPr>
            <a:r>
              <a:rPr b="1" lang="en" sz="4400">
                <a:solidFill>
                  <a:schemeClr val="accent4"/>
                </a:solidFill>
                <a:latin typeface="Google Sans"/>
                <a:ea typeface="Google Sans"/>
                <a:cs typeface="Google Sans"/>
                <a:sym typeface="Google Sans"/>
              </a:rPr>
              <a:t>What sort of things might they do?</a:t>
            </a:r>
            <a:endParaRPr b="1" sz="4400">
              <a:solidFill>
                <a:schemeClr val="accent4"/>
              </a:solidFill>
              <a:latin typeface="Google Sans"/>
              <a:ea typeface="Google Sans"/>
              <a:cs typeface="Google Sans"/>
              <a:sym typeface="Google Sans"/>
            </a:endParaRPr>
          </a:p>
        </p:txBody>
      </p:sp>
      <p:pic>
        <p:nvPicPr>
          <p:cNvPr id="92" name="Google Shape;92;p11"/>
          <p:cNvPicPr preferRelativeResize="0"/>
          <p:nvPr/>
        </p:nvPicPr>
        <p:blipFill>
          <a:blip r:embed="rId3">
            <a:alphaModFix/>
          </a:blip>
          <a:stretch>
            <a:fillRect/>
          </a:stretch>
        </p:blipFill>
        <p:spPr>
          <a:xfrm>
            <a:off x="4777200" y="1335500"/>
            <a:ext cx="3512299" cy="394325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6" name="Shape 96"/>
        <p:cNvGrpSpPr/>
        <p:nvPr/>
      </p:nvGrpSpPr>
      <p:grpSpPr>
        <a:xfrm>
          <a:off x="0" y="0"/>
          <a:ext cx="0" cy="0"/>
          <a:chOff x="0" y="0"/>
          <a:chExt cx="0" cy="0"/>
        </a:xfrm>
      </p:grpSpPr>
      <p:sp>
        <p:nvSpPr>
          <p:cNvPr id="97" name="Google Shape;97;p12"/>
          <p:cNvSpPr/>
          <p:nvPr/>
        </p:nvSpPr>
        <p:spPr>
          <a:xfrm flipH="1" rot="10800000">
            <a:off x="7403355" y="12"/>
            <a:ext cx="1751462"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sp>
        <p:nvSpPr>
          <p:cNvPr id="98" name="Google Shape;98;p12"/>
          <p:cNvSpPr/>
          <p:nvPr/>
        </p:nvSpPr>
        <p:spPr>
          <a:xfrm>
            <a:off x="385375" y="2594604"/>
            <a:ext cx="2664600" cy="11676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274300">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A mix of uppercase </a:t>
            </a:r>
            <a:br>
              <a:rPr lang="en" sz="1600">
                <a:solidFill>
                  <a:schemeClr val="dk2"/>
                </a:solidFill>
                <a:latin typeface="Google Sans Medium"/>
                <a:ea typeface="Google Sans Medium"/>
                <a:cs typeface="Google Sans Medium"/>
                <a:sym typeface="Google Sans Medium"/>
              </a:rPr>
            </a:br>
            <a:r>
              <a:rPr lang="en" sz="1600">
                <a:solidFill>
                  <a:schemeClr val="dk2"/>
                </a:solidFill>
                <a:latin typeface="Google Sans Medium"/>
                <a:ea typeface="Google Sans Medium"/>
                <a:cs typeface="Google Sans Medium"/>
                <a:sym typeface="Google Sans Medium"/>
              </a:rPr>
              <a:t>and lowercase letters</a:t>
            </a:r>
            <a:endParaRPr sz="1600">
              <a:solidFill>
                <a:schemeClr val="dk2"/>
              </a:solidFill>
              <a:latin typeface="Google Sans Medium"/>
              <a:ea typeface="Google Sans Medium"/>
              <a:cs typeface="Google Sans Medium"/>
              <a:sym typeface="Google Sans Medium"/>
            </a:endParaRPr>
          </a:p>
        </p:txBody>
      </p:sp>
      <p:sp>
        <p:nvSpPr>
          <p:cNvPr id="99" name="Google Shape;99;p12"/>
          <p:cNvSpPr/>
          <p:nvPr/>
        </p:nvSpPr>
        <p:spPr>
          <a:xfrm>
            <a:off x="3239625" y="2594604"/>
            <a:ext cx="2664600" cy="11676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411475">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Symbols and numbers</a:t>
            </a:r>
            <a:endParaRPr sz="1600">
              <a:solidFill>
                <a:schemeClr val="dk2"/>
              </a:solidFill>
              <a:latin typeface="Google Sans Medium"/>
              <a:ea typeface="Google Sans Medium"/>
              <a:cs typeface="Google Sans Medium"/>
              <a:sym typeface="Google Sans Medium"/>
            </a:endParaRPr>
          </a:p>
        </p:txBody>
      </p:sp>
      <p:sp>
        <p:nvSpPr>
          <p:cNvPr id="100" name="Google Shape;100;p12"/>
          <p:cNvSpPr/>
          <p:nvPr/>
        </p:nvSpPr>
        <p:spPr>
          <a:xfrm>
            <a:off x="6093900" y="2594604"/>
            <a:ext cx="2664600" cy="1167600"/>
          </a:xfrm>
          <a:prstGeom prst="roundRect">
            <a:avLst>
              <a:gd fmla="val 16667" name="adj"/>
            </a:avLst>
          </a:prstGeom>
          <a:solidFill>
            <a:srgbClr val="FFFFFF"/>
          </a:solidFill>
          <a:ln cap="flat" cmpd="sng" w="19050">
            <a:solidFill>
              <a:schemeClr val="accent4"/>
            </a:solidFill>
            <a:prstDash val="solid"/>
            <a:round/>
            <a:headEnd len="sm" w="sm" type="none"/>
            <a:tailEnd len="sm" w="sm" type="none"/>
          </a:ln>
        </p:spPr>
        <p:txBody>
          <a:bodyPr anchorCtr="0" anchor="t" bIns="91425" lIns="91425" spcFirstLastPara="1" rIns="91425" wrap="square" tIns="411475">
            <a:noAutofit/>
          </a:bodyPr>
          <a:lstStyle/>
          <a:p>
            <a:pPr indent="0" lvl="0" marL="0" rtl="0" algn="ctr">
              <a:lnSpc>
                <a:spcPct val="100000"/>
              </a:lnSpc>
              <a:spcBef>
                <a:spcPts val="0"/>
              </a:spcBef>
              <a:spcAft>
                <a:spcPts val="0"/>
              </a:spcAft>
              <a:buNone/>
            </a:pPr>
            <a:r>
              <a:rPr lang="en" sz="1600">
                <a:solidFill>
                  <a:schemeClr val="dk2"/>
                </a:solidFill>
                <a:latin typeface="Google Sans Medium"/>
                <a:ea typeface="Google Sans Medium"/>
                <a:cs typeface="Google Sans Medium"/>
                <a:sym typeface="Google Sans Medium"/>
              </a:rPr>
              <a:t>Long passwords</a:t>
            </a:r>
            <a:endParaRPr sz="1600">
              <a:solidFill>
                <a:schemeClr val="dk2"/>
              </a:solidFill>
              <a:latin typeface="Google Sans Medium"/>
              <a:ea typeface="Google Sans Medium"/>
              <a:cs typeface="Google Sans Medium"/>
              <a:sym typeface="Google Sans Medium"/>
            </a:endParaRPr>
          </a:p>
        </p:txBody>
      </p:sp>
      <p:sp>
        <p:nvSpPr>
          <p:cNvPr id="101" name="Google Shape;101;p12"/>
          <p:cNvSpPr txBox="1"/>
          <p:nvPr>
            <p:ph type="title"/>
          </p:nvPr>
        </p:nvSpPr>
        <p:spPr>
          <a:xfrm>
            <a:off x="385375" y="370650"/>
            <a:ext cx="8373300" cy="1339200"/>
          </a:xfrm>
          <a:prstGeom prst="rect">
            <a:avLst/>
          </a:prstGeom>
        </p:spPr>
        <p:txBody>
          <a:bodyPr anchorCtr="0" anchor="t" bIns="0" lIns="0" spcFirstLastPara="1" rIns="0" wrap="square" tIns="0">
            <a:noAutofit/>
          </a:bodyPr>
          <a:lstStyle/>
          <a:p>
            <a:pPr indent="0" lvl="0" marL="0" rtl="0" algn="l">
              <a:spcBef>
                <a:spcPts val="0"/>
              </a:spcBef>
              <a:spcAft>
                <a:spcPts val="1000"/>
              </a:spcAft>
              <a:buNone/>
            </a:pPr>
            <a:r>
              <a:rPr lang="en">
                <a:solidFill>
                  <a:schemeClr val="accent4"/>
                </a:solidFill>
              </a:rPr>
              <a:t>Strong passwords can </a:t>
            </a:r>
            <a:br>
              <a:rPr lang="en">
                <a:solidFill>
                  <a:schemeClr val="accent4"/>
                </a:solidFill>
              </a:rPr>
            </a:br>
            <a:r>
              <a:rPr lang="en">
                <a:solidFill>
                  <a:schemeClr val="accent4"/>
                </a:solidFill>
              </a:rPr>
              <a:t>keep you safe online</a:t>
            </a:r>
            <a:endParaRPr>
              <a:solidFill>
                <a:schemeClr val="accent4"/>
              </a:solidFill>
            </a:endParaRPr>
          </a:p>
        </p:txBody>
      </p:sp>
      <p:sp>
        <p:nvSpPr>
          <p:cNvPr id="102" name="Google Shape;102;p12"/>
          <p:cNvSpPr txBox="1"/>
          <p:nvPr/>
        </p:nvSpPr>
        <p:spPr>
          <a:xfrm>
            <a:off x="385375" y="1709825"/>
            <a:ext cx="5519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dk2"/>
                </a:solidFill>
                <a:latin typeface="Google Sans Medium"/>
                <a:ea typeface="Google Sans Medium"/>
                <a:cs typeface="Google Sans Medium"/>
                <a:sym typeface="Google Sans Medium"/>
              </a:rPr>
              <a:t>What makes a password strong?</a:t>
            </a:r>
            <a:endParaRPr sz="2800">
              <a:solidFill>
                <a:schemeClr val="dk2"/>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8"/>
                                        </p:tgtEl>
                                        <p:attrNameLst>
                                          <p:attrName>style.visibility</p:attrName>
                                        </p:attrNameLst>
                                      </p:cBhvr>
                                      <p:to>
                                        <p:strVal val="visible"/>
                                      </p:to>
                                    </p:set>
                                    <p:animEffect filter="fade" transition="in">
                                      <p:cBhvr>
                                        <p:cTn dur="1000"/>
                                        <p:tgtEl>
                                          <p:spTgt spid="98"/>
                                        </p:tgtEl>
                                      </p:cBhvr>
                                    </p:animEffect>
                                  </p:childTnLst>
                                </p:cTn>
                              </p:par>
                              <p:par>
                                <p:cTn fill="hold" nodeType="with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par>
                                <p:cTn fill="hold" nodeType="with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106" name="Shape 106"/>
        <p:cNvGrpSpPr/>
        <p:nvPr/>
      </p:nvGrpSpPr>
      <p:grpSpPr>
        <a:xfrm>
          <a:off x="0" y="0"/>
          <a:ext cx="0" cy="0"/>
          <a:chOff x="0" y="0"/>
          <a:chExt cx="0" cy="0"/>
        </a:xfrm>
      </p:grpSpPr>
      <p:sp>
        <p:nvSpPr>
          <p:cNvPr id="107" name="Google Shape;107;p13"/>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lt1"/>
                </a:solidFill>
              </a:rPr>
              <a:t>60-second challenge!</a:t>
            </a:r>
            <a:endParaRPr>
              <a:solidFill>
                <a:schemeClr val="lt1"/>
              </a:solidFill>
            </a:endParaRPr>
          </a:p>
        </p:txBody>
      </p:sp>
      <p:sp>
        <p:nvSpPr>
          <p:cNvPr id="108" name="Google Shape;108;p13"/>
          <p:cNvSpPr/>
          <p:nvPr/>
        </p:nvSpPr>
        <p:spPr>
          <a:xfrm>
            <a:off x="0" y="4262450"/>
            <a:ext cx="9144190" cy="881034"/>
          </a:xfrm>
          <a:custGeom>
            <a:rect b="b" l="l" r="r" t="t"/>
            <a:pathLst>
              <a:path extrusionOk="0" h="37147" w="369761">
                <a:moveTo>
                  <a:pt x="0" y="0"/>
                </a:moveTo>
                <a:lnTo>
                  <a:pt x="0" y="37147"/>
                </a:lnTo>
                <a:lnTo>
                  <a:pt x="369761" y="37147"/>
                </a:lnTo>
                <a:lnTo>
                  <a:pt x="369761" y="21907"/>
                </a:lnTo>
                <a:close/>
              </a:path>
            </a:pathLst>
          </a:custGeom>
          <a:solidFill>
            <a:srgbClr val="FFFFFF"/>
          </a:solidFill>
          <a:ln>
            <a:noFill/>
          </a:ln>
        </p:spPr>
      </p:sp>
      <p:pic>
        <p:nvPicPr>
          <p:cNvPr id="109" name="Google Shape;109;p13"/>
          <p:cNvPicPr preferRelativeResize="0"/>
          <p:nvPr/>
        </p:nvPicPr>
        <p:blipFill rotWithShape="1">
          <a:blip r:embed="rId3">
            <a:alphaModFix/>
          </a:blip>
          <a:srcRect b="0" l="0" r="0" t="8991"/>
          <a:stretch/>
        </p:blipFill>
        <p:spPr>
          <a:xfrm>
            <a:off x="6054050" y="370650"/>
            <a:ext cx="2704624" cy="4582172"/>
          </a:xfrm>
          <a:prstGeom prst="rect">
            <a:avLst/>
          </a:prstGeom>
          <a:noFill/>
          <a:ln>
            <a:noFill/>
          </a:ln>
        </p:spPr>
      </p:pic>
      <p:grpSp>
        <p:nvGrpSpPr>
          <p:cNvPr id="110" name="Google Shape;110;p13"/>
          <p:cNvGrpSpPr/>
          <p:nvPr/>
        </p:nvGrpSpPr>
        <p:grpSpPr>
          <a:xfrm>
            <a:off x="379916" y="4579468"/>
            <a:ext cx="2000359" cy="285300"/>
            <a:chOff x="379916" y="4579468"/>
            <a:chExt cx="2000359" cy="285300"/>
          </a:xfrm>
        </p:grpSpPr>
        <p:cxnSp>
          <p:nvCxnSpPr>
            <p:cNvPr id="111" name="Google Shape;111;p13"/>
            <p:cNvCxnSpPr/>
            <p:nvPr/>
          </p:nvCxnSpPr>
          <p:spPr>
            <a:xfrm>
              <a:off x="1140726" y="4579468"/>
              <a:ext cx="0" cy="285300"/>
            </a:xfrm>
            <a:prstGeom prst="straightConnector1">
              <a:avLst/>
            </a:prstGeom>
            <a:noFill/>
            <a:ln cap="flat" cmpd="sng" w="9525">
              <a:solidFill>
                <a:srgbClr val="595959"/>
              </a:solidFill>
              <a:prstDash val="solid"/>
              <a:round/>
              <a:headEnd len="med" w="med" type="none"/>
              <a:tailEnd len="med" w="med" type="none"/>
            </a:ln>
          </p:spPr>
        </p:cxnSp>
        <p:pic>
          <p:nvPicPr>
            <p:cNvPr id="112" name="Google Shape;112;p13"/>
            <p:cNvPicPr preferRelativeResize="0"/>
            <p:nvPr/>
          </p:nvPicPr>
          <p:blipFill>
            <a:blip r:embed="rId4">
              <a:alphaModFix/>
            </a:blip>
            <a:stretch>
              <a:fillRect/>
            </a:stretch>
          </p:blipFill>
          <p:spPr>
            <a:xfrm>
              <a:off x="379916" y="4622875"/>
              <a:ext cx="622803" cy="202636"/>
            </a:xfrm>
            <a:prstGeom prst="rect">
              <a:avLst/>
            </a:prstGeom>
            <a:noFill/>
            <a:ln>
              <a:noFill/>
            </a:ln>
          </p:spPr>
        </p:pic>
        <p:pic>
          <p:nvPicPr>
            <p:cNvPr id="113" name="Google Shape;113;p13"/>
            <p:cNvPicPr preferRelativeResize="0"/>
            <p:nvPr/>
          </p:nvPicPr>
          <p:blipFill>
            <a:blip r:embed="rId5">
              <a:alphaModFix/>
            </a:blip>
            <a:stretch>
              <a:fillRect/>
            </a:stretch>
          </p:blipFill>
          <p:spPr>
            <a:xfrm>
              <a:off x="1286950" y="4643495"/>
              <a:ext cx="1093325" cy="176575"/>
            </a:xfrm>
            <a:prstGeom prst="rect">
              <a:avLst/>
            </a:prstGeom>
            <a:noFill/>
            <a:ln>
              <a:noFill/>
            </a:ln>
          </p:spPr>
        </p:pic>
      </p:grpSp>
      <p:sp>
        <p:nvSpPr>
          <p:cNvPr id="114" name="Google Shape;114;p13"/>
          <p:cNvSpPr txBox="1"/>
          <p:nvPr/>
        </p:nvSpPr>
        <p:spPr>
          <a:xfrm>
            <a:off x="385375" y="1709825"/>
            <a:ext cx="5519100" cy="431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en" sz="2800">
                <a:solidFill>
                  <a:schemeClr val="lt1"/>
                </a:solidFill>
                <a:latin typeface="Google Sans Medium"/>
                <a:ea typeface="Google Sans Medium"/>
                <a:cs typeface="Google Sans Medium"/>
                <a:sym typeface="Google Sans Medium"/>
              </a:rPr>
              <a:t>Create a strong password</a:t>
            </a:r>
            <a:endParaRPr sz="2800">
              <a:solidFill>
                <a:schemeClr val="lt1"/>
              </a:solidFill>
              <a:latin typeface="Google Sans Medium"/>
              <a:ea typeface="Google Sans Medium"/>
              <a:cs typeface="Google Sans Medium"/>
              <a:sym typeface="Google Sans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sp>
        <p:nvSpPr>
          <p:cNvPr id="119" name="Google Shape;119;p14"/>
          <p:cNvSpPr/>
          <p:nvPr/>
        </p:nvSpPr>
        <p:spPr>
          <a:xfrm flipH="1" rot="10800000">
            <a:off x="3442685" y="12"/>
            <a:ext cx="5709191" cy="5143413"/>
          </a:xfrm>
          <a:custGeom>
            <a:rect b="b" l="l" r="r" t="t"/>
            <a:pathLst>
              <a:path extrusionOk="0" h="209529" w="118362">
                <a:moveTo>
                  <a:pt x="118362" y="0"/>
                </a:moveTo>
                <a:lnTo>
                  <a:pt x="0" y="0"/>
                </a:lnTo>
                <a:lnTo>
                  <a:pt x="39454" y="209529"/>
                </a:lnTo>
                <a:lnTo>
                  <a:pt x="118139" y="209529"/>
                </a:lnTo>
                <a:close/>
              </a:path>
            </a:pathLst>
          </a:custGeom>
          <a:solidFill>
            <a:srgbClr val="F3F3F3"/>
          </a:solidFill>
          <a:ln>
            <a:noFill/>
          </a:ln>
        </p:spPr>
      </p:sp>
      <p:pic>
        <p:nvPicPr>
          <p:cNvPr id="120" name="Google Shape;120;p14"/>
          <p:cNvPicPr preferRelativeResize="0"/>
          <p:nvPr/>
        </p:nvPicPr>
        <p:blipFill>
          <a:blip r:embed="rId3">
            <a:alphaModFix/>
          </a:blip>
          <a:stretch>
            <a:fillRect/>
          </a:stretch>
        </p:blipFill>
        <p:spPr>
          <a:xfrm>
            <a:off x="6231725" y="1212451"/>
            <a:ext cx="1131450" cy="1231425"/>
          </a:xfrm>
          <a:prstGeom prst="rect">
            <a:avLst/>
          </a:prstGeom>
          <a:noFill/>
          <a:ln>
            <a:noFill/>
          </a:ln>
        </p:spPr>
      </p:pic>
      <p:pic>
        <p:nvPicPr>
          <p:cNvPr id="121" name="Google Shape;121;p14"/>
          <p:cNvPicPr preferRelativeResize="0"/>
          <p:nvPr/>
        </p:nvPicPr>
        <p:blipFill rotWithShape="1">
          <a:blip r:embed="rId4">
            <a:alphaModFix/>
          </a:blip>
          <a:srcRect b="-1380" l="3907" r="48089" t="1380"/>
          <a:stretch/>
        </p:blipFill>
        <p:spPr>
          <a:xfrm rot="298871">
            <a:off x="6299656" y="2070390"/>
            <a:ext cx="2285837" cy="3083741"/>
          </a:xfrm>
          <a:prstGeom prst="rect">
            <a:avLst/>
          </a:prstGeom>
          <a:noFill/>
          <a:ln>
            <a:noFill/>
          </a:ln>
        </p:spPr>
      </p:pic>
      <p:sp>
        <p:nvSpPr>
          <p:cNvPr id="122" name="Google Shape;122;p14"/>
          <p:cNvSpPr txBox="1"/>
          <p:nvPr>
            <p:ph type="title"/>
          </p:nvPr>
        </p:nvSpPr>
        <p:spPr>
          <a:xfrm>
            <a:off x="385375" y="370650"/>
            <a:ext cx="5519100" cy="6894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solidFill>
                  <a:schemeClr val="accent1"/>
                </a:solidFill>
              </a:rPr>
              <a:t>Let’s talk!</a:t>
            </a:r>
            <a:endParaRPr>
              <a:solidFill>
                <a:schemeClr val="accent1"/>
              </a:solidFill>
            </a:endParaRPr>
          </a:p>
        </p:txBody>
      </p:sp>
      <p:sp>
        <p:nvSpPr>
          <p:cNvPr id="123" name="Google Shape;123;p14"/>
          <p:cNvSpPr/>
          <p:nvPr/>
        </p:nvSpPr>
        <p:spPr>
          <a:xfrm>
            <a:off x="385489" y="1217175"/>
            <a:ext cx="4788600" cy="6813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Who came up with the strongest password?</a:t>
            </a:r>
            <a:endParaRPr sz="1600">
              <a:solidFill>
                <a:srgbClr val="3C4043"/>
              </a:solidFill>
              <a:latin typeface="Google Sans Medium"/>
              <a:ea typeface="Google Sans Medium"/>
              <a:cs typeface="Google Sans Medium"/>
              <a:sym typeface="Google Sans Medium"/>
            </a:endParaRPr>
          </a:p>
        </p:txBody>
      </p:sp>
      <p:sp>
        <p:nvSpPr>
          <p:cNvPr id="124" name="Google Shape;124;p14"/>
          <p:cNvSpPr/>
          <p:nvPr/>
        </p:nvSpPr>
        <p:spPr>
          <a:xfrm>
            <a:off x="385375" y="2018880"/>
            <a:ext cx="4788600" cy="681300"/>
          </a:xfrm>
          <a:prstGeom prst="roundRect">
            <a:avLst>
              <a:gd fmla="val 16667" name="adj"/>
            </a:avLst>
          </a:prstGeom>
          <a:solidFill>
            <a:srgbClr val="FFFFFF"/>
          </a:solidFill>
          <a:ln cap="flat" cmpd="sng" w="28575">
            <a:solidFill>
              <a:srgbClr val="4285F4"/>
            </a:solidFill>
            <a:prstDash val="solid"/>
            <a:round/>
            <a:headEnd len="sm" w="sm" type="none"/>
            <a:tailEnd len="sm" w="sm" type="none"/>
          </a:ln>
        </p:spPr>
        <p:txBody>
          <a:bodyPr anchorCtr="0" anchor="ctr" bIns="91425" lIns="182875" spcFirstLastPara="1" rIns="91425" wrap="square" tIns="91425">
            <a:noAutofit/>
          </a:bodyPr>
          <a:lstStyle/>
          <a:p>
            <a:pPr indent="0" lvl="0" marL="0" rtl="0" algn="l">
              <a:lnSpc>
                <a:spcPct val="100000"/>
              </a:lnSpc>
              <a:spcBef>
                <a:spcPts val="0"/>
              </a:spcBef>
              <a:spcAft>
                <a:spcPts val="0"/>
              </a:spcAft>
              <a:buNone/>
            </a:pPr>
            <a:r>
              <a:rPr lang="en" sz="1600">
                <a:solidFill>
                  <a:srgbClr val="3C4043"/>
                </a:solidFill>
                <a:latin typeface="Google Sans Medium"/>
                <a:ea typeface="Google Sans Medium"/>
                <a:cs typeface="Google Sans Medium"/>
                <a:sym typeface="Google Sans Medium"/>
              </a:rPr>
              <a:t>Why was it the strongest?</a:t>
            </a:r>
            <a:endParaRPr sz="1600">
              <a:solidFill>
                <a:srgbClr val="3C4043"/>
              </a:solidFill>
              <a:latin typeface="Google Sans Medium"/>
              <a:ea typeface="Google Sans Medium"/>
              <a:cs typeface="Google Sans Medium"/>
              <a:sym typeface="Google Sans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gtEl>
                                        <p:attrNameLst>
                                          <p:attrName>style.visibility</p:attrName>
                                        </p:attrNameLst>
                                      </p:cBhvr>
                                      <p:to>
                                        <p:strVal val="visible"/>
                                      </p:to>
                                    </p:set>
                                    <p:animEffect filter="fade" transition="in">
                                      <p:cBhvr>
                                        <p:cTn dur="1000"/>
                                        <p:tgtEl>
                                          <p:spTgt spid="1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IL : Curriculum - Lesson plan">
  <a:themeElements>
    <a:clrScheme name="Simple Light">
      <a:dk1>
        <a:srgbClr val="282828"/>
      </a:dk1>
      <a:lt1>
        <a:srgbClr val="FFFFFF"/>
      </a:lt1>
      <a:dk2>
        <a:srgbClr val="3C4043"/>
      </a:dk2>
      <a:lt2>
        <a:srgbClr val="BDC1C6"/>
      </a:lt2>
      <a:accent1>
        <a:srgbClr val="4285F4"/>
      </a:accent1>
      <a:accent2>
        <a:srgbClr val="EA4335"/>
      </a:accent2>
      <a:accent3>
        <a:srgbClr val="FBBC05"/>
      </a:accent3>
      <a:accent4>
        <a:srgbClr val="34A853"/>
      </a:accent4>
      <a:accent5>
        <a:srgbClr val="5F6368"/>
      </a:accent5>
      <a:accent6>
        <a:srgbClr val="3569B2"/>
      </a:accent6>
      <a:hlink>
        <a:srgbClr val="4285F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